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4.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Masters/slideMaster1.xml" ContentType="application/vnd.openxmlformats-officedocument.presentationml.slideMaster+xml"/>
  <Override PartName="/ppt/notesSlides/notesSlide9.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355" r:id="rId2"/>
    <p:sldId id="356" r:id="rId3"/>
    <p:sldId id="357" r:id="rId4"/>
    <p:sldId id="358" r:id="rId5"/>
    <p:sldId id="360" r:id="rId6"/>
    <p:sldId id="373" r:id="rId7"/>
    <p:sldId id="362" r:id="rId8"/>
    <p:sldId id="364" r:id="rId9"/>
    <p:sldId id="365" r:id="rId10"/>
    <p:sldId id="366" r:id="rId11"/>
    <p:sldId id="363" r:id="rId12"/>
    <p:sldId id="368" r:id="rId13"/>
    <p:sldId id="36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20" userDrawn="1">
          <p15:clr>
            <a:srgbClr val="A4A3A4"/>
          </p15:clr>
        </p15:guide>
        <p15:guide id="2" pos="81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hley Boggs" initials="AB" lastIdx="8" clrIdx="0">
    <p:extLst>
      <p:ext uri="{19B8F6BF-5375-455C-9EA6-DF929625EA0E}">
        <p15:presenceInfo xmlns:p15="http://schemas.microsoft.com/office/powerpoint/2012/main" userId="S-1-5-21-615782891-3483181909-147342061-14209" providerId="AD"/>
      </p:ext>
    </p:extLst>
  </p:cmAuthor>
  <p:cmAuthor id="2" name="Cecily Naron" initials="CN" lastIdx="10" clrIdx="1">
    <p:extLst>
      <p:ext uri="{19B8F6BF-5375-455C-9EA6-DF929625EA0E}">
        <p15:presenceInfo xmlns:p15="http://schemas.microsoft.com/office/powerpoint/2012/main" userId="S-1-5-21-615782891-3483181909-147342061-1648" providerId="AD"/>
      </p:ext>
    </p:extLst>
  </p:cmAuthor>
  <p:cmAuthor id="3" name="Katherine Nicol" initials="KN" lastIdx="4" clrIdx="2">
    <p:extLst>
      <p:ext uri="{19B8F6BF-5375-455C-9EA6-DF929625EA0E}">
        <p15:presenceInfo xmlns:p15="http://schemas.microsoft.com/office/powerpoint/2012/main" userId="S-1-5-21-615782891-3483181909-147342061-15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B531"/>
    <a:srgbClr val="000066"/>
    <a:srgbClr val="66CCFF"/>
    <a:srgbClr val="0000CC"/>
    <a:srgbClr val="0000FF"/>
    <a:srgbClr val="0066FF"/>
    <a:srgbClr val="3399FF"/>
    <a:srgbClr val="D94020"/>
    <a:srgbClr val="42C2F2"/>
    <a:srgbClr val="D1D20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73609" autoAdjust="0"/>
  </p:normalViewPr>
  <p:slideViewPr>
    <p:cSldViewPr snapToGrid="0" snapToObjects="1">
      <p:cViewPr varScale="1">
        <p:scale>
          <a:sx n="75" d="100"/>
          <a:sy n="75" d="100"/>
        </p:scale>
        <p:origin x="936" y="78"/>
      </p:cViewPr>
      <p:guideLst>
        <p:guide orient="horz" pos="720"/>
        <p:guide pos="816"/>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snapToGrid="0" snapToObjects="1">
      <p:cViewPr varScale="1">
        <p:scale>
          <a:sx n="80" d="100"/>
          <a:sy n="80" d="100"/>
        </p:scale>
        <p:origin x="199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47DFDD-78CA-49F1-A6E5-777975DBB504}" type="datetimeFigureOut">
              <a:rPr lang="en-US" smtClean="0"/>
              <a:t>10/10/2017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8362BC8-F047-4F7B-96FA-93875566518E}" type="slidenum">
              <a:rPr lang="en-US" smtClean="0"/>
              <a:t>‹#›</a:t>
            </a:fld>
            <a:endParaRPr lang="en-US"/>
          </a:p>
        </p:txBody>
      </p:sp>
    </p:spTree>
    <p:extLst>
      <p:ext uri="{BB962C8B-B14F-4D97-AF65-F5344CB8AC3E}">
        <p14:creationId xmlns:p14="http://schemas.microsoft.com/office/powerpoint/2010/main" val="2492932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FFF930-227A-E44C-B1EE-ADB3AA848782}" type="datetimeFigureOut">
              <a:rPr lang="en-US" smtClean="0"/>
              <a:t>10/10/2017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AB3A86-FCA7-5C4D-AEAF-0D552F2A93D2}" type="slidenum">
              <a:rPr lang="en-US" smtClean="0"/>
              <a:t>‹#›</a:t>
            </a:fld>
            <a:endParaRPr lang="en-US"/>
          </a:p>
        </p:txBody>
      </p:sp>
    </p:spTree>
    <p:extLst>
      <p:ext uri="{BB962C8B-B14F-4D97-AF65-F5344CB8AC3E}">
        <p14:creationId xmlns:p14="http://schemas.microsoft.com/office/powerpoint/2010/main" val="42458033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HPV stands for human papillomavirus. </a:t>
            </a:r>
            <a:r>
              <a:rPr lang="en-US" sz="1200" kern="1200" dirty="0" smtClean="0">
                <a:solidFill>
                  <a:schemeClr val="tx1"/>
                </a:solidFill>
                <a:effectLst/>
                <a:latin typeface="+mn-lt"/>
                <a:ea typeface="+mn-ea"/>
                <a:cs typeface="+mn-cs"/>
              </a:rPr>
              <a:t>There are more than 40 HPV types that can infect the genital areas of males and females. These HPV types can also infect the mouth and throat. Most people with HPV do not develop symptoms or health problems from it. In 90% of cases, the body’s immune system clears HPV within two years. But there is no way to know which people who get HPV will go on to develop health problems.</a:t>
            </a:r>
          </a:p>
          <a:p>
            <a:endParaRPr lang="en-US" dirty="0" smtClean="0"/>
          </a:p>
          <a:p>
            <a:r>
              <a:rPr lang="en-US" dirty="0" smtClean="0"/>
              <a:t>Most</a:t>
            </a:r>
            <a:r>
              <a:rPr lang="en-US" baseline="0" dirty="0" smtClean="0"/>
              <a:t> people never know that they have been infected unless a woman has an abnormal pap test with a positive HPV test or if a man or a woman is diagonosed with genital warts and are told they are caused by an HPV infection.</a:t>
            </a:r>
          </a:p>
          <a:p>
            <a:endParaRPr lang="en-US" baseline="0" dirty="0" smtClean="0"/>
          </a:p>
          <a:p>
            <a:r>
              <a:rPr lang="en-US" baseline="0" dirty="0" smtClean="0"/>
              <a:t>Most HPV infections happen during the teen and college-aged years.</a:t>
            </a:r>
            <a:endParaRPr lang="en-US" dirty="0"/>
          </a:p>
        </p:txBody>
      </p:sp>
      <p:sp>
        <p:nvSpPr>
          <p:cNvPr id="4" name="Slide Number Placeholder 3"/>
          <p:cNvSpPr>
            <a:spLocks noGrp="1"/>
          </p:cNvSpPr>
          <p:nvPr>
            <p:ph type="sldNum" sz="quarter" idx="10"/>
          </p:nvPr>
        </p:nvSpPr>
        <p:spPr/>
        <p:txBody>
          <a:bodyPr/>
          <a:lstStyle/>
          <a:p>
            <a:fld id="{12066194-66AB-4DEC-853C-F815430BF543}" type="slidenum">
              <a:rPr lang="en-US" smtClean="0"/>
              <a:t>3</a:t>
            </a:fld>
            <a:endParaRPr lang="en-US"/>
          </a:p>
        </p:txBody>
      </p:sp>
    </p:spTree>
    <p:extLst>
      <p:ext uri="{BB962C8B-B14F-4D97-AF65-F5344CB8AC3E}">
        <p14:creationId xmlns:p14="http://schemas.microsoft.com/office/powerpoint/2010/main" val="2885246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spcBef>
                <a:spcPct val="0"/>
              </a:spcBef>
            </a:pPr>
            <a:r>
              <a:rPr lang="en-US" dirty="0" smtClean="0"/>
              <a:t>Persistent</a:t>
            </a:r>
            <a:r>
              <a:rPr lang="en-US" baseline="0" dirty="0" smtClean="0"/>
              <a:t> HPV infection can cause cancer in both men and women. </a:t>
            </a:r>
            <a:r>
              <a:rPr lang="en-US" dirty="0" smtClean="0">
                <a:latin typeface="Arial" charset="0"/>
              </a:rPr>
              <a:t>HPV infection can cause cervical, vaginal, and vulvar cancers in women and penile cancer in men. HPV can also cause anal cancer, mouth/throat (oropharyngeal) cancer, and genital warts in both men and women. </a:t>
            </a:r>
            <a:endParaRPr lang="en-US" dirty="0">
              <a:latin typeface="Arial" charset="0"/>
            </a:endParaRPr>
          </a:p>
        </p:txBody>
      </p:sp>
      <p:sp>
        <p:nvSpPr>
          <p:cNvPr id="4" name="Slide Number Placeholder 3"/>
          <p:cNvSpPr>
            <a:spLocks noGrp="1"/>
          </p:cNvSpPr>
          <p:nvPr>
            <p:ph type="sldNum" sz="quarter" idx="10"/>
          </p:nvPr>
        </p:nvSpPr>
        <p:spPr/>
        <p:txBody>
          <a:bodyPr/>
          <a:lstStyle/>
          <a:p>
            <a:fld id="{C5DC2DA4-D29E-4014-A69C-276226FB67B5}" type="slidenum">
              <a:rPr lang="en-US" smtClean="0"/>
              <a:t>4</a:t>
            </a:fld>
            <a:endParaRPr lang="en-US" dirty="0"/>
          </a:p>
        </p:txBody>
      </p:sp>
    </p:spTree>
    <p:extLst>
      <p:ext uri="{BB962C8B-B14F-4D97-AF65-F5344CB8AC3E}">
        <p14:creationId xmlns:p14="http://schemas.microsoft.com/office/powerpoint/2010/main" val="2440968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bwMode="auto">
          <a:xfrm>
            <a:off x="1179513" y="704850"/>
            <a:ext cx="4648200" cy="3486150"/>
          </a:xfrm>
          <a:solidFill>
            <a:srgbClr val="FFFFFF"/>
          </a:solidFill>
          <a:ln>
            <a:solidFill>
              <a:srgbClr val="000000"/>
            </a:solidFill>
            <a:miter lim="800000"/>
            <a:headEnd/>
            <a:tailEnd/>
          </a:ln>
        </p:spPr>
      </p:sp>
      <p:sp>
        <p:nvSpPr>
          <p:cNvPr id="25602" name="Rectangle 3"/>
          <p:cNvSpPr>
            <a:spLocks noGrp="1" noChangeArrowheads="1"/>
          </p:cNvSpPr>
          <p:nvPr>
            <p:ph type="body" idx="1"/>
          </p:nvPr>
        </p:nvSpPr>
        <p:spPr bwMode="auto">
          <a:xfrm>
            <a:off x="1095375" y="4376738"/>
            <a:ext cx="4911725" cy="4183062"/>
          </a:xfrm>
          <a:noFill/>
        </p:spPr>
        <p:txBody>
          <a:bodyPr wrap="square" lIns="93089" tIns="46545" rIns="93089" bIns="46545" numCol="1" anchor="t" anchorCtr="0" compatLnSpc="1">
            <a:prstTxWarp prst="textNoShape">
              <a:avLst/>
            </a:prstTxWarp>
          </a:bodyPr>
          <a:lstStyle/>
          <a:p>
            <a:pPr marL="0" marR="0" lvl="0" indent="0" algn="l" defTabSz="457200" rtl="0" eaLnBrk="1" fontAlgn="auto" latinLnBrk="0" hangingPunct="1">
              <a:lnSpc>
                <a:spcPct val="80000"/>
              </a:lnSpc>
              <a:spcBef>
                <a:spcPct val="0"/>
              </a:spcBef>
              <a:spcAft>
                <a:spcPts val="0"/>
              </a:spcAft>
              <a:buClrTx/>
              <a:buSzTx/>
              <a:buFontTx/>
              <a:buNone/>
              <a:tabLst/>
              <a:defRPr/>
            </a:pPr>
            <a:r>
              <a:rPr lang="en-US" sz="800" b="0" dirty="0" smtClean="0">
                <a:latin typeface="Arial" charset="0"/>
                <a:cs typeface="Arial" charset="0"/>
              </a:rPr>
              <a:t>Without</a:t>
            </a:r>
            <a:r>
              <a:rPr lang="en-US" sz="800" b="0" baseline="0" dirty="0" smtClean="0">
                <a:latin typeface="Arial" charset="0"/>
                <a:cs typeface="Arial" charset="0"/>
              </a:rPr>
              <a:t> protection from HPV infections, 2 million women each year are affected by the diseases caused by persistant HPV infection. That means they all have to return to the doctor to have additional testing performed on their cervix. Low grade, or less severe, precancers of the cervix require biopsies. High grade, or severe, precancers of the cervix require biopsies and treatment. Cervical cancer is often treated with radiation, chemotherapy, and/or hysterectomy, all of which can leave younger women unable to have children. One in three cervical cancers are diagnosed in women who are between the ages of 20 and 44 years, when they would be having children. </a:t>
            </a:r>
          </a:p>
        </p:txBody>
      </p:sp>
    </p:spTree>
    <p:extLst>
      <p:ext uri="{BB962C8B-B14F-4D97-AF65-F5344CB8AC3E}">
        <p14:creationId xmlns:p14="http://schemas.microsoft.com/office/powerpoint/2010/main" val="3651028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bwMode="auto">
          <a:xfrm>
            <a:off x="1179513" y="704850"/>
            <a:ext cx="4648200" cy="3486150"/>
          </a:xfrm>
          <a:solidFill>
            <a:srgbClr val="FFFFFF"/>
          </a:solidFill>
          <a:ln>
            <a:solidFill>
              <a:srgbClr val="000000"/>
            </a:solidFill>
            <a:miter lim="800000"/>
            <a:headEnd/>
            <a:tailEnd/>
          </a:ln>
        </p:spPr>
      </p:sp>
      <p:sp>
        <p:nvSpPr>
          <p:cNvPr id="25602" name="Rectangle 3"/>
          <p:cNvSpPr>
            <a:spLocks noGrp="1" noChangeArrowheads="1"/>
          </p:cNvSpPr>
          <p:nvPr>
            <p:ph type="body" idx="1"/>
          </p:nvPr>
        </p:nvSpPr>
        <p:spPr bwMode="auto">
          <a:xfrm>
            <a:off x="1095375" y="4376738"/>
            <a:ext cx="4911725" cy="4183062"/>
          </a:xfrm>
          <a:noFill/>
        </p:spPr>
        <p:txBody>
          <a:bodyPr wrap="square" lIns="93089" tIns="46545" rIns="93089" bIns="46545" numCol="1" anchor="t" anchorCtr="0" compatLnSpc="1">
            <a:prstTxWarp prst="textNoShape">
              <a:avLst/>
            </a:prstTxWarp>
          </a:bodyPr>
          <a:lstStyle/>
          <a:p>
            <a:pPr marL="0" marR="0" lvl="0" indent="0" algn="l" defTabSz="457200" rtl="0" eaLnBrk="1" fontAlgn="auto" latinLnBrk="0" hangingPunct="1">
              <a:lnSpc>
                <a:spcPct val="80000"/>
              </a:lnSpc>
              <a:spcBef>
                <a:spcPct val="0"/>
              </a:spcBef>
              <a:spcAft>
                <a:spcPts val="0"/>
              </a:spcAft>
              <a:buClrTx/>
              <a:buSzTx/>
              <a:buFontTx/>
              <a:buNone/>
              <a:tabLst/>
              <a:defRPr/>
            </a:pPr>
            <a:r>
              <a:rPr lang="en-US" sz="800" b="0" dirty="0" smtClean="0">
                <a:latin typeface="Arial" charset="0"/>
                <a:cs typeface="Arial" charset="0"/>
              </a:rPr>
              <a:t>Without</a:t>
            </a:r>
            <a:r>
              <a:rPr lang="en-US" sz="800" b="0" baseline="0" dirty="0" smtClean="0">
                <a:latin typeface="Arial" charset="0"/>
                <a:cs typeface="Arial" charset="0"/>
              </a:rPr>
              <a:t> protection from HPV infections, 2 million women each year are affected by the diseases caused by persistant HPV infection. That means they all have to return to the doctor to have additional testing performed on their cervix. Low grade, or less severe, precancers of the cervix require biopsies. High grade, or severe, precancers of the cervix require biopsies and treatment. Cervical cancer is often treated with radiation, chemotherapy, and/or hysterectomy, all of which can leave younger women unable to have children. One in three cervical cancers are diagnosed in women who are between the ages of 20 and 44 years, when they would be having children. </a:t>
            </a:r>
          </a:p>
        </p:txBody>
      </p:sp>
    </p:spTree>
    <p:extLst>
      <p:ext uri="{BB962C8B-B14F-4D97-AF65-F5344CB8AC3E}">
        <p14:creationId xmlns:p14="http://schemas.microsoft.com/office/powerpoint/2010/main" val="4119070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Like all medical products, vaccines can cause side effects. The most common side effects of HPV vaccines are mild and go away on their own, like pain and redness in the arm where the shot was given. Occasionally, patients might faint after receiving an injectable vaccine. Preteens and teens should sit or lie down when they get a shot and stay like that for about 15 minutes after the shot. This can help prevent fainting and any injury that could happen while fainting.</a:t>
            </a:r>
          </a:p>
          <a:p>
            <a:r>
              <a:rPr lang="en-US" sz="1200" kern="1200" dirty="0" smtClean="0">
                <a:solidFill>
                  <a:schemeClr val="tx1"/>
                </a:solidFill>
                <a:effectLst/>
                <a:latin typeface="+mn-lt"/>
                <a:ea typeface="+mn-ea"/>
                <a:cs typeface="+mn-cs"/>
              </a:rPr>
              <a:t>The cancer prevention benefits of HPV vaccination far outweigh the risk of these side effects. </a:t>
            </a:r>
          </a:p>
          <a:p>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All vaccines used in the United States are required to go through extensive safety testing before they are licensed by FDA. Once in use, they are continually monitored for safety and effectiveness. Numerous research studies have been conducted to make sure HPV vaccines were safe both before and after the vaccines were licensed. No serious safety concerns have been confirmed in the large safety studies that have been done since HPV vaccine became available in 2006. CDC and FDA have reviewed the safety information available to them for both HPV vaccines and have determined that they are both safe. The HPV vaccine is made from one protein from the HPV virus that is not infectious (cannot cause HPV infection) and non-oncogenic (does not cause cancer). </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E2AD6C3-AE91-42F7-BCB5-8094562FBA62}" type="slidenum">
              <a:rPr lang="en-US" smtClean="0"/>
              <a:pPr/>
              <a:t>7</a:t>
            </a:fld>
            <a:endParaRPr lang="en-US" dirty="0"/>
          </a:p>
        </p:txBody>
      </p:sp>
    </p:spTree>
    <p:extLst>
      <p:ext uri="{BB962C8B-B14F-4D97-AF65-F5344CB8AC3E}">
        <p14:creationId xmlns:p14="http://schemas.microsoft.com/office/powerpoint/2010/main" val="1791043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200" b="0" i="0" u="none" strike="noStrike" kern="1200" baseline="0" dirty="0" smtClean="0">
                <a:solidFill>
                  <a:schemeClr val="tx1"/>
                </a:solidFill>
                <a:latin typeface="+mn-lt"/>
                <a:ea typeface="+mn-ea"/>
                <a:cs typeface="+mn-cs"/>
              </a:rPr>
              <a:t>The HPV vaccine works extremely well. In the four years after the vaccine was recommended in 2006, the amount of HPV infections in teen girls decreased by 56%. Research has also shown that fewer teens are getting genital warts since HPV vaccines have been in use. In other countries such as Australia, research shows that HPV vaccine has already decreased the amount of pre-cancer of the cervix in women, and genital warts have decreased dramatically in both young women and men. </a:t>
            </a:r>
          </a:p>
          <a:p>
            <a:pPr marL="228600" indent="-228600">
              <a:buFont typeface="+mj-lt"/>
              <a:buAutoNum type="arabicPeriod"/>
            </a:pPr>
            <a:endParaRPr lang="en-US" sz="1200" b="0" i="0" u="none" strike="noStrike" kern="1200" baseline="0" dirty="0" smtClean="0">
              <a:solidFill>
                <a:schemeClr val="tx1"/>
              </a:solidFill>
              <a:latin typeface="+mn-lt"/>
              <a:ea typeface="+mn-ea"/>
              <a:cs typeface="+mn-cs"/>
            </a:endParaRPr>
          </a:p>
          <a:p>
            <a:pPr marL="228600" indent="-228600">
              <a:buFont typeface="+mj-lt"/>
              <a:buAutoNum type="arabicPeriod"/>
            </a:pPr>
            <a:r>
              <a:rPr lang="en-US" sz="1200" b="0" i="0" u="none" strike="noStrike" kern="1200" baseline="0" dirty="0" smtClean="0">
                <a:solidFill>
                  <a:schemeClr val="tx1"/>
                </a:solidFill>
                <a:latin typeface="+mn-lt"/>
                <a:ea typeface="+mn-ea"/>
                <a:cs typeface="+mn-cs"/>
              </a:rPr>
              <a:t> Data from clinical trials and ongoing research tell us that the protection provided by HPV vaccine is long-lasting. Currently, it is known that HPV vaccine works in the body for at least 10 years without becoming less effective. Data suggest that the protection provided by the vaccine will continue </a:t>
            </a:r>
            <a:r>
              <a:rPr lang="en-US" sz="1200" b="0" i="0" u="none" strike="noStrike" kern="1200" baseline="0" dirty="0" smtClean="0">
                <a:solidFill>
                  <a:schemeClr val="tx1"/>
                </a:solidFill>
                <a:latin typeface="+mn-lt"/>
                <a:ea typeface="+mn-ea"/>
                <a:cs typeface="+mn-cs"/>
              </a:rPr>
              <a:t>well beyond </a:t>
            </a:r>
            <a:r>
              <a:rPr lang="en-US" sz="1200" b="0" i="0" u="none" strike="noStrike" kern="1200" baseline="0" dirty="0" smtClean="0">
                <a:solidFill>
                  <a:schemeClr val="tx1"/>
                </a:solidFill>
                <a:latin typeface="+mn-lt"/>
                <a:ea typeface="+mn-ea"/>
                <a:cs typeface="+mn-cs"/>
              </a:rPr>
              <a:t>10 years. </a:t>
            </a:r>
            <a:endParaRPr lang="en-US" dirty="0"/>
          </a:p>
        </p:txBody>
      </p:sp>
      <p:sp>
        <p:nvSpPr>
          <p:cNvPr id="4" name="Slide Number Placeholder 3"/>
          <p:cNvSpPr>
            <a:spLocks noGrp="1"/>
          </p:cNvSpPr>
          <p:nvPr>
            <p:ph type="sldNum" sz="quarter" idx="10"/>
          </p:nvPr>
        </p:nvSpPr>
        <p:spPr/>
        <p:txBody>
          <a:bodyPr/>
          <a:lstStyle/>
          <a:p>
            <a:fld id="{C5DC2DA4-D29E-4014-A69C-276226FB67B5}" type="slidenum">
              <a:rPr lang="en-US" smtClean="0"/>
              <a:t>8</a:t>
            </a:fld>
            <a:endParaRPr lang="en-US" dirty="0"/>
          </a:p>
        </p:txBody>
      </p:sp>
    </p:spTree>
    <p:extLst>
      <p:ext uri="{BB962C8B-B14F-4D97-AF65-F5344CB8AC3E}">
        <p14:creationId xmlns:p14="http://schemas.microsoft.com/office/powerpoint/2010/main" val="2009313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AB3A86-FCA7-5C4D-AEAF-0D552F2A93D2}" type="slidenum">
              <a:rPr lang="en-US" smtClean="0"/>
              <a:t>9</a:t>
            </a:fld>
            <a:endParaRPr lang="en-US"/>
          </a:p>
        </p:txBody>
      </p:sp>
    </p:spTree>
    <p:extLst>
      <p:ext uri="{BB962C8B-B14F-4D97-AF65-F5344CB8AC3E}">
        <p14:creationId xmlns:p14="http://schemas.microsoft.com/office/powerpoint/2010/main" val="438367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DC2DA4-D29E-4014-A69C-276226FB67B5}" type="slidenum">
              <a:rPr lang="en-US" smtClean="0"/>
              <a:t>10</a:t>
            </a:fld>
            <a:endParaRPr lang="en-US" dirty="0"/>
          </a:p>
        </p:txBody>
      </p:sp>
    </p:spTree>
    <p:extLst>
      <p:ext uri="{BB962C8B-B14F-4D97-AF65-F5344CB8AC3E}">
        <p14:creationId xmlns:p14="http://schemas.microsoft.com/office/powerpoint/2010/main" val="3158563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DC2DA4-D29E-4014-A69C-276226FB67B5}" type="slidenum">
              <a:rPr lang="en-US" smtClean="0"/>
              <a:t>12</a:t>
            </a:fld>
            <a:endParaRPr lang="en-US" dirty="0"/>
          </a:p>
        </p:txBody>
      </p:sp>
    </p:spTree>
    <p:extLst>
      <p:ext uri="{BB962C8B-B14F-4D97-AF65-F5344CB8AC3E}">
        <p14:creationId xmlns:p14="http://schemas.microsoft.com/office/powerpoint/2010/main" val="14640713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background_2.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637315"/>
            <a:ext cx="9144000" cy="1455344"/>
          </a:xfrm>
          <a:prstGeom prst="rect">
            <a:avLst/>
          </a:prstGeom>
        </p:spPr>
      </p:pic>
    </p:spTree>
    <p:extLst>
      <p:ext uri="{BB962C8B-B14F-4D97-AF65-F5344CB8AC3E}">
        <p14:creationId xmlns:p14="http://schemas.microsoft.com/office/powerpoint/2010/main" val="190522450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59038876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18835"/>
            <a:ext cx="2057400" cy="550732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18835"/>
            <a:ext cx="6019800" cy="5507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7841470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05460274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59626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09607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7" name="Picture 6" descr="background_2.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637315"/>
            <a:ext cx="9144000" cy="1455344"/>
          </a:xfrm>
          <a:prstGeom prst="rect">
            <a:avLst/>
          </a:prstGeom>
        </p:spPr>
      </p:pic>
    </p:spTree>
    <p:extLst>
      <p:ext uri="{BB962C8B-B14F-4D97-AF65-F5344CB8AC3E}">
        <p14:creationId xmlns:p14="http://schemas.microsoft.com/office/powerpoint/2010/main" val="153230969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8349830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6240020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70353076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64479286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55782"/>
            <a:ext cx="3008313" cy="77931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55782"/>
            <a:ext cx="5111750" cy="547038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665287"/>
            <a:ext cx="3008313" cy="446087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6025271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96428177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66710"/>
            <a:ext cx="8229600" cy="89870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26744"/>
            <a:ext cx="8229600" cy="430015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grpSp>
        <p:nvGrpSpPr>
          <p:cNvPr id="11" name="Group 10"/>
          <p:cNvGrpSpPr/>
          <p:nvPr userDrawn="1"/>
        </p:nvGrpSpPr>
        <p:grpSpPr>
          <a:xfrm>
            <a:off x="394796" y="6191624"/>
            <a:ext cx="8453356" cy="568983"/>
            <a:chOff x="394796" y="6191624"/>
            <a:chExt cx="8453356" cy="568983"/>
          </a:xfrm>
        </p:grpSpPr>
        <p:cxnSp>
          <p:nvCxnSpPr>
            <p:cNvPr id="12" name="Straight Connector 11"/>
            <p:cNvCxnSpPr/>
            <p:nvPr/>
          </p:nvCxnSpPr>
          <p:spPr>
            <a:xfrm>
              <a:off x="394796" y="6191624"/>
              <a:ext cx="8375776" cy="0"/>
            </a:xfrm>
            <a:prstGeom prst="line">
              <a:avLst/>
            </a:prstGeom>
            <a:ln w="9525" cmpd="sng">
              <a:solidFill>
                <a:srgbClr val="42C2F2"/>
              </a:solidFill>
            </a:ln>
            <a:effectLst/>
          </p:spPr>
          <p:style>
            <a:lnRef idx="2">
              <a:schemeClr val="accent1"/>
            </a:lnRef>
            <a:fillRef idx="0">
              <a:schemeClr val="accent1"/>
            </a:fillRef>
            <a:effectRef idx="1">
              <a:schemeClr val="accent1"/>
            </a:effectRef>
            <a:fontRef idx="minor">
              <a:schemeClr val="tx1"/>
            </a:fontRef>
          </p:style>
        </p:cxnSp>
        <p:sp>
          <p:nvSpPr>
            <p:cNvPr id="13" name="Text Box 4"/>
            <p:cNvSpPr txBox="1"/>
            <p:nvPr/>
          </p:nvSpPr>
          <p:spPr>
            <a:xfrm>
              <a:off x="6104952" y="6205181"/>
              <a:ext cx="2743200" cy="457200"/>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r">
                <a:tabLst>
                  <a:tab pos="2743200" algn="ctr"/>
                  <a:tab pos="5486400" algn="r"/>
                </a:tabLst>
              </a:pPr>
              <a:r>
                <a:rPr lang="en-US" sz="1200" b="1" dirty="0" smtClean="0">
                  <a:solidFill>
                    <a:srgbClr val="005CA9"/>
                  </a:solidFill>
                  <a:latin typeface="Myriad Pro"/>
                  <a:ea typeface="ＭＳ 明朝"/>
                  <a:cs typeface="Times New Roman"/>
                </a:rPr>
                <a:t>www.cdc.gov/</a:t>
              </a:r>
              <a:r>
                <a:rPr lang="en-US" sz="1200" b="1" dirty="0" smtClean="0">
                  <a:solidFill>
                    <a:srgbClr val="D94020"/>
                  </a:solidFill>
                  <a:latin typeface="Myriad Pro"/>
                  <a:ea typeface="ＭＳ 明朝"/>
                  <a:cs typeface="Times New Roman"/>
                </a:rPr>
                <a:t>HPV</a:t>
              </a:r>
              <a:endParaRPr lang="en-US" sz="1200" dirty="0">
                <a:solidFill>
                  <a:prstClr val="black"/>
                </a:solidFill>
                <a:ea typeface="ＭＳ 明朝"/>
                <a:cs typeface="Times New Roman"/>
              </a:endParaRPr>
            </a:p>
          </p:txBody>
        </p:sp>
        <p:pic>
          <p:nvPicPr>
            <p:cNvPr id="14" name="Picture 13" descr="cdc_logo.eps"/>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94796" y="6261615"/>
              <a:ext cx="857940" cy="498992"/>
            </a:xfrm>
            <a:prstGeom prst="rect">
              <a:avLst/>
            </a:prstGeom>
          </p:spPr>
        </p:pic>
      </p:grpSp>
      <p:pic>
        <p:nvPicPr>
          <p:cNvPr id="15" name="Picture 14" descr="hpv_logo_only.eps"/>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829651" y="116547"/>
            <a:ext cx="1180898" cy="388832"/>
          </a:xfrm>
          <a:prstGeom prst="rect">
            <a:avLst/>
          </a:prstGeom>
        </p:spPr>
      </p:pic>
    </p:spTree>
    <p:extLst>
      <p:ext uri="{BB962C8B-B14F-4D97-AF65-F5344CB8AC3E}">
        <p14:creationId xmlns:p14="http://schemas.microsoft.com/office/powerpoint/2010/main" val="568893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0"/>
    </mc:Choice>
    <mc:Fallback>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microsoft.com/office/2007/relationships/hdphoto" Target="../media/hdphoto2.wdp"/><Relationship Id="rId5" Type="http://schemas.openxmlformats.org/officeDocument/2006/relationships/image" Target="../media/image10.pn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02696" y="1031355"/>
            <a:ext cx="5764082" cy="3139321"/>
          </a:xfrm>
          <a:prstGeom prst="rect">
            <a:avLst/>
          </a:prstGeom>
          <a:noFill/>
        </p:spPr>
        <p:txBody>
          <a:bodyPr wrap="square" rtlCol="0">
            <a:spAutoFit/>
          </a:bodyPr>
          <a:lstStyle/>
          <a:p>
            <a:pPr algn="ctr"/>
            <a:r>
              <a:rPr lang="en-US" sz="6600" b="1" dirty="0" smtClean="0">
                <a:solidFill>
                  <a:srgbClr val="D94020"/>
                </a:solidFill>
                <a:ea typeface="+mj-ea"/>
                <a:cs typeface="+mj-cs"/>
              </a:rPr>
              <a:t>10 Things You Should Know About HPV</a:t>
            </a:r>
            <a:endParaRPr lang="en-US" sz="3600" b="1" dirty="0">
              <a:solidFill>
                <a:srgbClr val="D94020"/>
              </a:solidFill>
            </a:endParaRPr>
          </a:p>
        </p:txBody>
      </p:sp>
    </p:spTree>
    <p:extLst>
      <p:ext uri="{BB962C8B-B14F-4D97-AF65-F5344CB8AC3E}">
        <p14:creationId xmlns:p14="http://schemas.microsoft.com/office/powerpoint/2010/main" val="235438787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515888"/>
            <a:ext cx="9144000" cy="1143000"/>
          </a:xfrm>
        </p:spPr>
        <p:txBody>
          <a:bodyPr vert="horz" lIns="91440" tIns="45720" rIns="91440" bIns="45720" rtlCol="0" anchor="ctr">
            <a:normAutofit fontScale="90000"/>
          </a:bodyPr>
          <a:lstStyle/>
          <a:p>
            <a:pPr defTabSz="914400">
              <a:lnSpc>
                <a:spcPct val="80000"/>
              </a:lnSpc>
            </a:pPr>
            <a:r>
              <a:rPr lang="en-US" b="1" dirty="0">
                <a:solidFill>
                  <a:srgbClr val="C7380B"/>
                </a:solidFill>
              </a:rPr>
              <a:t>3</a:t>
            </a:r>
            <a:r>
              <a:rPr lang="en-US" b="1" dirty="0">
                <a:solidFill>
                  <a:srgbClr val="C7380B"/>
                </a:solidFill>
              </a:rPr>
              <a:t>. </a:t>
            </a:r>
            <a:r>
              <a:rPr lang="en-US" b="1" dirty="0">
                <a:solidFill>
                  <a:srgbClr val="C7380B"/>
                </a:solidFill>
              </a:rPr>
              <a:t>HPV </a:t>
            </a:r>
            <a:r>
              <a:rPr lang="en-US" b="1" dirty="0">
                <a:solidFill>
                  <a:srgbClr val="C7380B"/>
                </a:solidFill>
              </a:rPr>
              <a:t>VACCINATION </a:t>
            </a:r>
            <a:r>
              <a:rPr lang="en-US" b="1" dirty="0">
                <a:solidFill>
                  <a:srgbClr val="C7380B"/>
                </a:solidFill>
              </a:rPr>
              <a:t>IS BEST </a:t>
            </a:r>
            <a:br>
              <a:rPr lang="en-US" b="1" dirty="0">
                <a:solidFill>
                  <a:srgbClr val="C7380B"/>
                </a:solidFill>
              </a:rPr>
            </a:br>
            <a:r>
              <a:rPr lang="en-US" b="1" dirty="0">
                <a:solidFill>
                  <a:srgbClr val="C7380B"/>
                </a:solidFill>
              </a:rPr>
              <a:t>AT AGES 11 OR 12 YEARS</a:t>
            </a:r>
          </a:p>
        </p:txBody>
      </p:sp>
      <p:pic>
        <p:nvPicPr>
          <p:cNvPr id="5" name="Picture 4"/>
          <p:cNvPicPr>
            <a:picLocks noChangeAspect="1"/>
          </p:cNvPicPr>
          <p:nvPr/>
        </p:nvPicPr>
        <p:blipFill>
          <a:blip r:embed="rId3" cstate="print">
            <a:duotone>
              <a:srgbClr val="8064A2">
                <a:shade val="45000"/>
                <a:satMod val="135000"/>
              </a:srgb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1689553" y="3581400"/>
            <a:ext cx="964295" cy="1524000"/>
          </a:xfrm>
          <a:prstGeom prst="rect">
            <a:avLst/>
          </a:prstGeom>
        </p:spPr>
      </p:pic>
      <p:sp>
        <p:nvSpPr>
          <p:cNvPr id="6" name="TextBox 5"/>
          <p:cNvSpPr txBox="1"/>
          <p:nvPr/>
        </p:nvSpPr>
        <p:spPr>
          <a:xfrm>
            <a:off x="457200" y="1710025"/>
            <a:ext cx="8305800" cy="523220"/>
          </a:xfrm>
          <a:prstGeom prst="rect">
            <a:avLst/>
          </a:prstGeom>
          <a:noFill/>
        </p:spPr>
        <p:txBody>
          <a:bodyPr wrap="square" rtlCol="0">
            <a:spAutoFit/>
          </a:bodyPr>
          <a:lstStyle/>
          <a:p>
            <a:pPr algn="ctr"/>
            <a:r>
              <a:rPr lang="en-US" sz="2800" b="1" dirty="0" smtClean="0">
                <a:solidFill>
                  <a:srgbClr val="1993B9"/>
                </a:solidFill>
              </a:rPr>
              <a:t>Girls &amp; Boys can start HPV vaccination at age 9</a:t>
            </a:r>
            <a:endParaRPr lang="en-US" sz="2800" b="1" dirty="0">
              <a:solidFill>
                <a:srgbClr val="1993B9"/>
              </a:solidFill>
            </a:endParaRPr>
          </a:p>
        </p:txBody>
      </p:sp>
      <p:sp>
        <p:nvSpPr>
          <p:cNvPr id="7" name="TextBox 6"/>
          <p:cNvSpPr txBox="1"/>
          <p:nvPr/>
        </p:nvSpPr>
        <p:spPr>
          <a:xfrm>
            <a:off x="457200" y="2200803"/>
            <a:ext cx="8305800" cy="1374735"/>
          </a:xfrm>
          <a:prstGeom prst="rect">
            <a:avLst/>
          </a:prstGeom>
          <a:noFill/>
        </p:spPr>
        <p:txBody>
          <a:bodyPr wrap="square" rtlCol="0">
            <a:spAutoFit/>
          </a:bodyPr>
          <a:lstStyle/>
          <a:p>
            <a:pPr algn="ctr">
              <a:lnSpc>
                <a:spcPts val="5000"/>
              </a:lnSpc>
            </a:pPr>
            <a:r>
              <a:rPr lang="en-US" sz="4800" b="1" dirty="0" smtClean="0">
                <a:solidFill>
                  <a:srgbClr val="92D050"/>
                </a:solidFill>
                <a:latin typeface="+mj-lt"/>
                <a:ea typeface="+mj-ea"/>
                <a:cs typeface="+mj-cs"/>
              </a:rPr>
              <a:t>Preteens should finish HPV vaccine series by 13</a:t>
            </a:r>
            <a:r>
              <a:rPr lang="en-US" sz="4800" b="1" baseline="30000" dirty="0" smtClean="0">
                <a:solidFill>
                  <a:srgbClr val="92D050"/>
                </a:solidFill>
                <a:latin typeface="+mj-lt"/>
                <a:ea typeface="+mj-ea"/>
                <a:cs typeface="+mj-cs"/>
              </a:rPr>
              <a:t>th</a:t>
            </a:r>
            <a:r>
              <a:rPr lang="en-US" sz="4800" b="1" dirty="0" smtClean="0">
                <a:solidFill>
                  <a:srgbClr val="92D050"/>
                </a:solidFill>
                <a:latin typeface="+mj-lt"/>
                <a:ea typeface="+mj-ea"/>
                <a:cs typeface="+mj-cs"/>
              </a:rPr>
              <a:t> birthday</a:t>
            </a:r>
            <a:endParaRPr lang="en-US" sz="4000" b="1" dirty="0">
              <a:solidFill>
                <a:srgbClr val="92D050"/>
              </a:solidFill>
            </a:endParaRPr>
          </a:p>
        </p:txBody>
      </p:sp>
      <p:sp>
        <p:nvSpPr>
          <p:cNvPr id="8" name="TextBox 7"/>
          <p:cNvSpPr txBox="1"/>
          <p:nvPr/>
        </p:nvSpPr>
        <p:spPr>
          <a:xfrm>
            <a:off x="457200" y="5156537"/>
            <a:ext cx="3429000" cy="1015663"/>
          </a:xfrm>
          <a:prstGeom prst="rect">
            <a:avLst/>
          </a:prstGeom>
          <a:noFill/>
        </p:spPr>
        <p:txBody>
          <a:bodyPr wrap="square" rtlCol="0">
            <a:spAutoFit/>
          </a:bodyPr>
          <a:lstStyle/>
          <a:p>
            <a:pPr algn="ctr"/>
            <a:r>
              <a:rPr lang="en-US" sz="2000" b="1" dirty="0" smtClean="0">
                <a:solidFill>
                  <a:srgbClr val="7030A0"/>
                </a:solidFill>
                <a:latin typeface="Cambria" panose="02040503050406030204" pitchFamily="18" charset="0"/>
              </a:rPr>
              <a:t>Plus girls 13-26 years old who haven’t started or finished HPV vaccine series</a:t>
            </a:r>
            <a:endParaRPr lang="en-US" sz="2000" b="1" dirty="0">
              <a:solidFill>
                <a:srgbClr val="7030A0"/>
              </a:solidFill>
              <a:latin typeface="Cambria" panose="02040503050406030204" pitchFamily="18" charset="0"/>
            </a:endParaRPr>
          </a:p>
        </p:txBody>
      </p:sp>
      <p:sp>
        <p:nvSpPr>
          <p:cNvPr id="9" name="TextBox 8"/>
          <p:cNvSpPr txBox="1"/>
          <p:nvPr/>
        </p:nvSpPr>
        <p:spPr>
          <a:xfrm>
            <a:off x="5029200" y="5156537"/>
            <a:ext cx="3505200" cy="1015663"/>
          </a:xfrm>
          <a:prstGeom prst="rect">
            <a:avLst/>
          </a:prstGeom>
          <a:noFill/>
        </p:spPr>
        <p:txBody>
          <a:bodyPr wrap="square" rtlCol="0">
            <a:spAutoFit/>
          </a:bodyPr>
          <a:lstStyle/>
          <a:p>
            <a:pPr algn="ctr"/>
            <a:r>
              <a:rPr lang="en-US" sz="2000" b="1" dirty="0" smtClean="0">
                <a:solidFill>
                  <a:srgbClr val="7030A0"/>
                </a:solidFill>
                <a:latin typeface="Cambria" panose="02040503050406030204" pitchFamily="18" charset="0"/>
              </a:rPr>
              <a:t>Plus boys 13-21 years old who haven’t started or finished HPV vaccine series</a:t>
            </a:r>
            <a:endParaRPr lang="en-US" sz="2000" b="1" dirty="0">
              <a:solidFill>
                <a:srgbClr val="7030A0"/>
              </a:solidFill>
              <a:latin typeface="Cambria" panose="02040503050406030204" pitchFamily="18" charset="0"/>
            </a:endParaRPr>
          </a:p>
        </p:txBody>
      </p:sp>
      <p:pic>
        <p:nvPicPr>
          <p:cNvPr id="10" name="Picture 2" descr="\\cdc\project\NCIRD_OD_HCSO\NCIRD_Projects\Adolescent_Campaign\Materials-Multimedia_Products\Infographics\Infographic Elements\ncirdig406-hpv-cancer-prevention-3-male.png"/>
          <p:cNvPicPr>
            <a:picLocks noChangeAspect="1" noChangeArrowheads="1"/>
          </p:cNvPicPr>
          <p:nvPr/>
        </p:nvPicPr>
        <p:blipFill>
          <a:blip r:embed="rId5">
            <a:extLst>
              <a:ext uri="{BEBA8EAE-BF5A-486C-A8C5-ECC9F3942E4B}">
                <a14:imgProps xmlns:a14="http://schemas.microsoft.com/office/drawing/2010/main">
                  <a14:imgLayer r:embed="rId6">
                    <a14:imgEffect>
                      <a14:sharpenSoften amount="-25000"/>
                    </a14:imgEffect>
                    <a14:imgEffect>
                      <a14:colorTemperature colorTemp="11200"/>
                    </a14:imgEffect>
                    <a14:imgEffect>
                      <a14:saturation sat="400000"/>
                    </a14:imgEffect>
                  </a14:imgLayer>
                </a14:imgProps>
              </a:ext>
              <a:ext uri="{28A0092B-C50C-407E-A947-70E740481C1C}">
                <a14:useLocalDpi xmlns:a14="http://schemas.microsoft.com/office/drawing/2010/main"/>
              </a:ext>
            </a:extLst>
          </a:blip>
          <a:srcRect/>
          <a:stretch>
            <a:fillRect/>
          </a:stretch>
        </p:blipFill>
        <p:spPr bwMode="auto">
          <a:xfrm>
            <a:off x="6433344" y="3581400"/>
            <a:ext cx="696913" cy="1450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816448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55607"/>
            <a:ext cx="8229600" cy="898703"/>
          </a:xfrm>
        </p:spPr>
        <p:txBody>
          <a:bodyPr vert="horz" lIns="91440" tIns="45720" rIns="91440" bIns="45720" rtlCol="0" anchor="ctr">
            <a:normAutofit fontScale="90000"/>
          </a:bodyPr>
          <a:lstStyle/>
          <a:p>
            <a:pPr defTabSz="914400">
              <a:lnSpc>
                <a:spcPct val="80000"/>
              </a:lnSpc>
            </a:pPr>
            <a:r>
              <a:rPr lang="en-US" b="1" dirty="0" smtClean="0">
                <a:solidFill>
                  <a:srgbClr val="C7380B"/>
                </a:solidFill>
              </a:rPr>
              <a:t>2. HPV VACCINATION </a:t>
            </a:r>
            <a:br>
              <a:rPr lang="en-US" b="1" dirty="0" smtClean="0">
                <a:solidFill>
                  <a:srgbClr val="C7380B"/>
                </a:solidFill>
              </a:rPr>
            </a:br>
            <a:r>
              <a:rPr lang="en-US" b="1" dirty="0" smtClean="0">
                <a:solidFill>
                  <a:srgbClr val="C7380B"/>
                </a:solidFill>
              </a:rPr>
              <a:t>IS EVEN EASIER THAN BEFORE </a:t>
            </a:r>
            <a:endParaRPr lang="en-US" b="1" dirty="0">
              <a:solidFill>
                <a:srgbClr val="C7380B"/>
              </a:solidFill>
            </a:endParaRPr>
          </a:p>
        </p:txBody>
      </p:sp>
      <p:pic>
        <p:nvPicPr>
          <p:cNvPr id="5" name="Picture 4"/>
          <p:cNvPicPr>
            <a:picLocks noChangeAspect="1"/>
          </p:cNvPicPr>
          <p:nvPr/>
        </p:nvPicPr>
        <p:blipFill>
          <a:blip r:embed="rId2"/>
          <a:stretch>
            <a:fillRect/>
          </a:stretch>
        </p:blipFill>
        <p:spPr>
          <a:xfrm>
            <a:off x="899673" y="2033587"/>
            <a:ext cx="7344654" cy="3516313"/>
          </a:xfrm>
          <a:prstGeom prst="rect">
            <a:avLst/>
          </a:prstGeom>
        </p:spPr>
      </p:pic>
    </p:spTree>
    <p:extLst>
      <p:ext uri="{BB962C8B-B14F-4D97-AF65-F5344CB8AC3E}">
        <p14:creationId xmlns:p14="http://schemas.microsoft.com/office/powerpoint/2010/main" val="319449039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3101"/>
            <a:ext cx="9144000" cy="1143000"/>
          </a:xfrm>
        </p:spPr>
        <p:txBody>
          <a:bodyPr vert="horz" lIns="91440" tIns="45720" rIns="91440" bIns="45720" rtlCol="0" anchor="ctr">
            <a:normAutofit fontScale="90000"/>
          </a:bodyPr>
          <a:lstStyle/>
          <a:p>
            <a:pPr defTabSz="914400">
              <a:lnSpc>
                <a:spcPct val="80000"/>
              </a:lnSpc>
            </a:pPr>
            <a:r>
              <a:rPr lang="en-US" b="1" dirty="0">
                <a:solidFill>
                  <a:srgbClr val="C7380B"/>
                </a:solidFill>
              </a:rPr>
              <a:t>1. </a:t>
            </a:r>
            <a:r>
              <a:rPr lang="en-US" b="1" dirty="0" smtClean="0">
                <a:solidFill>
                  <a:srgbClr val="C7380B"/>
                </a:solidFill>
              </a:rPr>
              <a:t>MOST PARENTS CHOOSE HPV VACCINATION FOR THEIR CHILDREN</a:t>
            </a:r>
            <a:endParaRPr lang="en-US" b="1" dirty="0">
              <a:solidFill>
                <a:srgbClr val="C7380B"/>
              </a:solidFill>
            </a:endParaRPr>
          </a:p>
        </p:txBody>
      </p:sp>
      <p:pic>
        <p:nvPicPr>
          <p:cNvPr id="6" name="Picture 5"/>
          <p:cNvPicPr>
            <a:picLocks noChangeAspect="1"/>
          </p:cNvPicPr>
          <p:nvPr/>
        </p:nvPicPr>
        <p:blipFill>
          <a:blip r:embed="rId3"/>
          <a:stretch>
            <a:fillRect/>
          </a:stretch>
        </p:blipFill>
        <p:spPr>
          <a:xfrm>
            <a:off x="491332" y="2014539"/>
            <a:ext cx="8161336" cy="3954462"/>
          </a:xfrm>
          <a:prstGeom prst="rect">
            <a:avLst/>
          </a:prstGeom>
        </p:spPr>
      </p:pic>
    </p:spTree>
    <p:extLst>
      <p:ext uri="{BB962C8B-B14F-4D97-AF65-F5344CB8AC3E}">
        <p14:creationId xmlns:p14="http://schemas.microsoft.com/office/powerpoint/2010/main" val="216881342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22313" y="2434214"/>
            <a:ext cx="7772400" cy="1362075"/>
          </a:xfrm>
        </p:spPr>
        <p:txBody>
          <a:bodyPr/>
          <a:lstStyle/>
          <a:p>
            <a:pPr algn="ctr"/>
            <a:r>
              <a:rPr lang="en-US" dirty="0" smtClean="0">
                <a:solidFill>
                  <a:schemeClr val="tx1">
                    <a:lumMod val="65000"/>
                    <a:lumOff val="35000"/>
                  </a:schemeClr>
                </a:solidFill>
              </a:rPr>
              <a:t>Add contact info</a:t>
            </a:r>
            <a:endParaRPr lang="en-US" dirty="0">
              <a:solidFill>
                <a:schemeClr val="tx1">
                  <a:lumMod val="65000"/>
                  <a:lumOff val="35000"/>
                </a:schemeClr>
              </a:solidFill>
            </a:endParaRPr>
          </a:p>
        </p:txBody>
      </p:sp>
    </p:spTree>
    <p:extLst>
      <p:ext uri="{BB962C8B-B14F-4D97-AF65-F5344CB8AC3E}">
        <p14:creationId xmlns:p14="http://schemas.microsoft.com/office/powerpoint/2010/main" val="328642612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97335"/>
            <a:ext cx="9144000" cy="1143000"/>
          </a:xfrm>
        </p:spPr>
        <p:txBody>
          <a:bodyPr vert="horz" lIns="91440" tIns="45720" rIns="91440" bIns="45720" rtlCol="0" anchor="ctr">
            <a:normAutofit fontScale="97500"/>
          </a:bodyPr>
          <a:lstStyle/>
          <a:p>
            <a:pPr defTabSz="914400"/>
            <a:r>
              <a:rPr lang="en-US" b="1" dirty="0" smtClean="0">
                <a:solidFill>
                  <a:srgbClr val="C7380B"/>
                </a:solidFill>
              </a:rPr>
              <a:t>10 THINGS TO KNOW ABOUT HPV:</a:t>
            </a:r>
            <a:endParaRPr lang="en-US" b="1" dirty="0">
              <a:solidFill>
                <a:srgbClr val="C7380B"/>
              </a:solidFill>
            </a:endParaRPr>
          </a:p>
        </p:txBody>
      </p:sp>
      <p:sp>
        <p:nvSpPr>
          <p:cNvPr id="5" name="Content Placeholder 4"/>
          <p:cNvSpPr>
            <a:spLocks noGrp="1"/>
          </p:cNvSpPr>
          <p:nvPr>
            <p:ph idx="1"/>
          </p:nvPr>
        </p:nvSpPr>
        <p:spPr>
          <a:xfrm>
            <a:off x="457200" y="1322613"/>
            <a:ext cx="8229600" cy="5105400"/>
          </a:xfrm>
        </p:spPr>
        <p:txBody>
          <a:bodyPr>
            <a:noAutofit/>
          </a:bodyPr>
          <a:lstStyle/>
          <a:p>
            <a:pPr marL="0" indent="0">
              <a:spcBef>
                <a:spcPts val="0"/>
              </a:spcBef>
              <a:spcAft>
                <a:spcPts val="600"/>
              </a:spcAft>
              <a:buNone/>
            </a:pPr>
            <a:r>
              <a:rPr lang="en-US" sz="2600" dirty="0" smtClean="0">
                <a:solidFill>
                  <a:srgbClr val="00B0F0"/>
                </a:solidFill>
              </a:rPr>
              <a:t>10. </a:t>
            </a:r>
            <a:r>
              <a:rPr lang="en-US" sz="2600" dirty="0" smtClean="0"/>
              <a:t>HPV infection is common</a:t>
            </a:r>
          </a:p>
          <a:p>
            <a:pPr marL="0" indent="0">
              <a:spcBef>
                <a:spcPts val="0"/>
              </a:spcBef>
              <a:spcAft>
                <a:spcPts val="600"/>
              </a:spcAft>
              <a:buNone/>
            </a:pPr>
            <a:r>
              <a:rPr lang="en-US" sz="2600" dirty="0" smtClean="0">
                <a:solidFill>
                  <a:srgbClr val="00B0F0"/>
                </a:solidFill>
              </a:rPr>
              <a:t>9.   </a:t>
            </a:r>
            <a:r>
              <a:rPr lang="en-US" sz="2600" dirty="0" smtClean="0"/>
              <a:t>HPV infection can </a:t>
            </a:r>
            <a:r>
              <a:rPr lang="en-US" sz="2600" dirty="0"/>
              <a:t>cause </a:t>
            </a:r>
            <a:r>
              <a:rPr lang="en-US" sz="2600" dirty="0" smtClean="0"/>
              <a:t>cancer</a:t>
            </a:r>
            <a:endParaRPr lang="en-US" sz="2600" dirty="0" smtClean="0">
              <a:solidFill>
                <a:srgbClr val="00B0F0"/>
              </a:solidFill>
            </a:endParaRPr>
          </a:p>
          <a:p>
            <a:pPr marL="0" indent="0">
              <a:spcBef>
                <a:spcPts val="0"/>
              </a:spcBef>
              <a:spcAft>
                <a:spcPts val="600"/>
              </a:spcAft>
              <a:buNone/>
            </a:pPr>
            <a:r>
              <a:rPr lang="en-US" sz="2600" dirty="0" smtClean="0">
                <a:solidFill>
                  <a:srgbClr val="00B0F0"/>
                </a:solidFill>
              </a:rPr>
              <a:t>8.   </a:t>
            </a:r>
            <a:r>
              <a:rPr lang="en-US" sz="2600" dirty="0" smtClean="0"/>
              <a:t>Preventing cancer is better than treating it</a:t>
            </a:r>
          </a:p>
          <a:p>
            <a:pPr marL="0" indent="0">
              <a:spcBef>
                <a:spcPts val="0"/>
              </a:spcBef>
              <a:spcAft>
                <a:spcPts val="600"/>
              </a:spcAft>
              <a:buNone/>
            </a:pPr>
            <a:r>
              <a:rPr lang="en-US" sz="2600" dirty="0">
                <a:solidFill>
                  <a:srgbClr val="00B0F0"/>
                </a:solidFill>
              </a:rPr>
              <a:t>7. </a:t>
            </a:r>
            <a:r>
              <a:rPr lang="en-US" sz="2600" dirty="0" smtClean="0">
                <a:solidFill>
                  <a:srgbClr val="00B0F0"/>
                </a:solidFill>
              </a:rPr>
              <a:t>  </a:t>
            </a:r>
            <a:r>
              <a:rPr lang="en-US" sz="2600" dirty="0" smtClean="0"/>
              <a:t>HPV vaccine is cancer prevention</a:t>
            </a:r>
          </a:p>
          <a:p>
            <a:pPr marL="0" indent="0">
              <a:spcBef>
                <a:spcPts val="0"/>
              </a:spcBef>
              <a:spcAft>
                <a:spcPts val="600"/>
              </a:spcAft>
              <a:buNone/>
            </a:pPr>
            <a:r>
              <a:rPr lang="en-US" sz="2600" dirty="0" smtClean="0">
                <a:solidFill>
                  <a:srgbClr val="00B0F0"/>
                </a:solidFill>
              </a:rPr>
              <a:t>6.   </a:t>
            </a:r>
            <a:r>
              <a:rPr lang="en-US" sz="2600" dirty="0" smtClean="0"/>
              <a:t>HPV vaccine works and lasts</a:t>
            </a:r>
          </a:p>
          <a:p>
            <a:pPr marL="0" indent="0">
              <a:spcBef>
                <a:spcPts val="0"/>
              </a:spcBef>
              <a:spcAft>
                <a:spcPts val="600"/>
              </a:spcAft>
              <a:buNone/>
            </a:pPr>
            <a:r>
              <a:rPr lang="en-US" sz="2600" dirty="0" smtClean="0">
                <a:solidFill>
                  <a:srgbClr val="00B0F0"/>
                </a:solidFill>
              </a:rPr>
              <a:t>5</a:t>
            </a:r>
            <a:r>
              <a:rPr lang="en-US" sz="2600" dirty="0">
                <a:solidFill>
                  <a:srgbClr val="00B0F0"/>
                </a:solidFill>
              </a:rPr>
              <a:t>. </a:t>
            </a:r>
            <a:r>
              <a:rPr lang="en-US" sz="2600" dirty="0" smtClean="0">
                <a:solidFill>
                  <a:srgbClr val="00B0F0"/>
                </a:solidFill>
              </a:rPr>
              <a:t>  </a:t>
            </a:r>
            <a:r>
              <a:rPr lang="en-US" sz="2600" dirty="0" smtClean="0"/>
              <a:t>HPV </a:t>
            </a:r>
            <a:r>
              <a:rPr lang="en-US" sz="2600" dirty="0"/>
              <a:t>vaccine is safe </a:t>
            </a:r>
            <a:endParaRPr lang="en-US" sz="2600" b="0" dirty="0" smtClean="0"/>
          </a:p>
          <a:p>
            <a:pPr marL="0" indent="0">
              <a:spcBef>
                <a:spcPts val="0"/>
              </a:spcBef>
              <a:spcAft>
                <a:spcPts val="600"/>
              </a:spcAft>
              <a:buNone/>
            </a:pPr>
            <a:r>
              <a:rPr lang="en-US" sz="2600" dirty="0">
                <a:solidFill>
                  <a:srgbClr val="00B0F0"/>
                </a:solidFill>
              </a:rPr>
              <a:t>4. </a:t>
            </a:r>
            <a:r>
              <a:rPr lang="en-US" sz="2600" dirty="0" smtClean="0">
                <a:solidFill>
                  <a:srgbClr val="00B0F0"/>
                </a:solidFill>
              </a:rPr>
              <a:t>  </a:t>
            </a:r>
            <a:r>
              <a:rPr lang="en-US" sz="2600" dirty="0" smtClean="0"/>
              <a:t>HPV </a:t>
            </a:r>
            <a:r>
              <a:rPr lang="en-US" sz="2600" dirty="0"/>
              <a:t>vaccine is given with the other preteen vaccines </a:t>
            </a:r>
            <a:endParaRPr lang="en-US" sz="2600" dirty="0" smtClean="0"/>
          </a:p>
          <a:p>
            <a:pPr marL="0" indent="0">
              <a:spcBef>
                <a:spcPts val="0"/>
              </a:spcBef>
              <a:spcAft>
                <a:spcPts val="600"/>
              </a:spcAft>
              <a:buNone/>
            </a:pPr>
            <a:r>
              <a:rPr lang="en-US" sz="2600" dirty="0" smtClean="0">
                <a:solidFill>
                  <a:srgbClr val="00B0F0"/>
                </a:solidFill>
              </a:rPr>
              <a:t>3.   </a:t>
            </a:r>
            <a:r>
              <a:rPr lang="en-US" sz="2600" dirty="0" smtClean="0"/>
              <a:t>HPV vaccination </a:t>
            </a:r>
            <a:r>
              <a:rPr lang="en-US" sz="2600" dirty="0"/>
              <a:t>is best at ages 11 or 12 </a:t>
            </a:r>
            <a:r>
              <a:rPr lang="en-US" sz="2600" dirty="0" smtClean="0"/>
              <a:t>years</a:t>
            </a:r>
            <a:endParaRPr lang="en-US" sz="2600" dirty="0" smtClean="0">
              <a:solidFill>
                <a:srgbClr val="00B0F0"/>
              </a:solidFill>
            </a:endParaRPr>
          </a:p>
          <a:p>
            <a:pPr marL="0" indent="0">
              <a:spcBef>
                <a:spcPts val="0"/>
              </a:spcBef>
              <a:spcAft>
                <a:spcPts val="600"/>
              </a:spcAft>
              <a:buNone/>
            </a:pPr>
            <a:r>
              <a:rPr lang="en-US" sz="2600" dirty="0" smtClean="0">
                <a:solidFill>
                  <a:srgbClr val="00B0F0"/>
                </a:solidFill>
              </a:rPr>
              <a:t>2. </a:t>
            </a:r>
            <a:r>
              <a:rPr lang="en-US" sz="2600" dirty="0" smtClean="0">
                <a:solidFill>
                  <a:srgbClr val="00B0F0"/>
                </a:solidFill>
              </a:rPr>
              <a:t>  </a:t>
            </a:r>
            <a:r>
              <a:rPr lang="en-US" sz="2600" dirty="0" smtClean="0"/>
              <a:t>HPV vaccination is even easier than before </a:t>
            </a:r>
          </a:p>
          <a:p>
            <a:pPr marL="0" indent="0">
              <a:spcBef>
                <a:spcPts val="0"/>
              </a:spcBef>
              <a:spcAft>
                <a:spcPts val="600"/>
              </a:spcAft>
              <a:buNone/>
            </a:pPr>
            <a:r>
              <a:rPr lang="en-US" sz="2600" dirty="0" smtClean="0">
                <a:solidFill>
                  <a:srgbClr val="00B0F0"/>
                </a:solidFill>
              </a:rPr>
              <a:t>1</a:t>
            </a:r>
            <a:r>
              <a:rPr lang="en-US" sz="2600" dirty="0" smtClean="0">
                <a:solidFill>
                  <a:srgbClr val="00B0F0"/>
                </a:solidFill>
              </a:rPr>
              <a:t>.   </a:t>
            </a:r>
            <a:r>
              <a:rPr lang="en-US" sz="2600" dirty="0" smtClean="0"/>
              <a:t>Most parents choose HPV vaccination for their children</a:t>
            </a:r>
            <a:endParaRPr lang="en-US" sz="2600" dirty="0"/>
          </a:p>
        </p:txBody>
      </p:sp>
    </p:spTree>
    <p:extLst>
      <p:ext uri="{BB962C8B-B14F-4D97-AF65-F5344CB8AC3E}">
        <p14:creationId xmlns:p14="http://schemas.microsoft.com/office/powerpoint/2010/main" val="352929598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fontScale="97500"/>
          </a:bodyPr>
          <a:lstStyle/>
          <a:p>
            <a:pPr defTabSz="914400"/>
            <a:r>
              <a:rPr lang="en-US" sz="4000" b="1" dirty="0">
                <a:solidFill>
                  <a:srgbClr val="C7380B"/>
                </a:solidFill>
              </a:rPr>
              <a:t>10. HPV INFECTION IS COMMON</a:t>
            </a:r>
          </a:p>
        </p:txBody>
      </p:sp>
      <p:pic>
        <p:nvPicPr>
          <p:cNvPr id="5" name="Picture 4"/>
          <p:cNvPicPr>
            <a:picLocks noChangeAspect="1"/>
          </p:cNvPicPr>
          <p:nvPr/>
        </p:nvPicPr>
        <p:blipFill>
          <a:blip r:embed="rId3"/>
          <a:stretch>
            <a:fillRect/>
          </a:stretch>
        </p:blipFill>
        <p:spPr>
          <a:xfrm>
            <a:off x="754967" y="2005012"/>
            <a:ext cx="7634066" cy="3748088"/>
          </a:xfrm>
          <a:prstGeom prst="rect">
            <a:avLst/>
          </a:prstGeom>
        </p:spPr>
      </p:pic>
    </p:spTree>
    <p:extLst>
      <p:ext uri="{BB962C8B-B14F-4D97-AF65-F5344CB8AC3E}">
        <p14:creationId xmlns:p14="http://schemas.microsoft.com/office/powerpoint/2010/main" val="396069828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1257300"/>
            <a:ext cx="9144000" cy="1143000"/>
          </a:xfrm>
        </p:spPr>
        <p:txBody>
          <a:bodyPr>
            <a:noAutofit/>
          </a:bodyPr>
          <a:lstStyle/>
          <a:p>
            <a:r>
              <a:rPr lang="en-US" sz="3200" dirty="0" smtClean="0">
                <a:solidFill>
                  <a:srgbClr val="1993B9"/>
                </a:solidFill>
              </a:rPr>
              <a:t>Every year in the United States 31,500 people are diagnosed with a cancer caused by HPV</a:t>
            </a:r>
            <a:endParaRPr lang="en-US" sz="2800" dirty="0">
              <a:solidFill>
                <a:srgbClr val="1993B9"/>
              </a:solidFill>
            </a:endParaRPr>
          </a:p>
        </p:txBody>
      </p:sp>
      <p:sp>
        <p:nvSpPr>
          <p:cNvPr id="6" name="Title 1"/>
          <p:cNvSpPr txBox="1">
            <a:spLocks/>
          </p:cNvSpPr>
          <p:nvPr/>
        </p:nvSpPr>
        <p:spPr>
          <a:xfrm>
            <a:off x="0" y="397335"/>
            <a:ext cx="91440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b="1" kern="1200">
                <a:solidFill>
                  <a:srgbClr val="C7380B"/>
                </a:solidFill>
                <a:latin typeface="+mj-lt"/>
                <a:ea typeface="+mj-ea"/>
                <a:cs typeface="+mj-cs"/>
              </a:defRPr>
            </a:lvl1pPr>
          </a:lstStyle>
          <a:p>
            <a:r>
              <a:rPr lang="en-US" sz="4000" dirty="0" smtClean="0"/>
              <a:t>9. HPV INFECTION CAN CAUSE CANCER</a:t>
            </a:r>
            <a:endParaRPr lang="en-US" sz="4000" dirty="0"/>
          </a:p>
        </p:txBody>
      </p:sp>
      <p:graphicFrame>
        <p:nvGraphicFramePr>
          <p:cNvPr id="7" name="Table 6"/>
          <p:cNvGraphicFramePr>
            <a:graphicFrameLocks noGrp="1"/>
          </p:cNvGraphicFramePr>
          <p:nvPr>
            <p:extLst>
              <p:ext uri="{D42A27DB-BD31-4B8C-83A1-F6EECF244321}">
                <p14:modId xmlns:p14="http://schemas.microsoft.com/office/powerpoint/2010/main" val="1897614040"/>
              </p:ext>
            </p:extLst>
          </p:nvPr>
        </p:nvGraphicFramePr>
        <p:xfrm>
          <a:off x="723900" y="2514601"/>
          <a:ext cx="7759700" cy="3568702"/>
        </p:xfrm>
        <a:graphic>
          <a:graphicData uri="http://schemas.openxmlformats.org/drawingml/2006/table">
            <a:tbl>
              <a:tblPr firstRow="1" firstCol="1" bandRow="1"/>
              <a:tblGrid>
                <a:gridCol w="1551940">
                  <a:extLst>
                    <a:ext uri="{9D8B030D-6E8A-4147-A177-3AD203B41FA5}">
                      <a16:colId xmlns:a16="http://schemas.microsoft.com/office/drawing/2014/main" val="20000"/>
                    </a:ext>
                  </a:extLst>
                </a:gridCol>
                <a:gridCol w="1551940">
                  <a:extLst>
                    <a:ext uri="{9D8B030D-6E8A-4147-A177-3AD203B41FA5}">
                      <a16:colId xmlns:a16="http://schemas.microsoft.com/office/drawing/2014/main" val="20001"/>
                    </a:ext>
                  </a:extLst>
                </a:gridCol>
                <a:gridCol w="1551940">
                  <a:extLst>
                    <a:ext uri="{9D8B030D-6E8A-4147-A177-3AD203B41FA5}">
                      <a16:colId xmlns:a16="http://schemas.microsoft.com/office/drawing/2014/main" val="20002"/>
                    </a:ext>
                  </a:extLst>
                </a:gridCol>
                <a:gridCol w="1551940">
                  <a:extLst>
                    <a:ext uri="{9D8B030D-6E8A-4147-A177-3AD203B41FA5}">
                      <a16:colId xmlns:a16="http://schemas.microsoft.com/office/drawing/2014/main" val="20003"/>
                    </a:ext>
                  </a:extLst>
                </a:gridCol>
                <a:gridCol w="1551940">
                  <a:extLst>
                    <a:ext uri="{9D8B030D-6E8A-4147-A177-3AD203B41FA5}">
                      <a16:colId xmlns:a16="http://schemas.microsoft.com/office/drawing/2014/main" val="20004"/>
                    </a:ext>
                  </a:extLst>
                </a:gridCol>
              </a:tblGrid>
              <a:tr h="549673">
                <a:tc rowSpan="2">
                  <a:txBody>
                    <a:bodyPr/>
                    <a:lstStyle/>
                    <a:p>
                      <a:pPr marL="0" marR="0" algn="ctr">
                        <a:lnSpc>
                          <a:spcPct val="115000"/>
                        </a:lnSpc>
                        <a:spcBef>
                          <a:spcPts val="0"/>
                        </a:spcBef>
                        <a:spcAft>
                          <a:spcPts val="0"/>
                        </a:spcAft>
                      </a:pPr>
                      <a:r>
                        <a:rPr lang="en-US" sz="1600" b="1" dirty="0">
                          <a:effectLst/>
                          <a:latin typeface="Calibri"/>
                          <a:ea typeface="Times New Roman"/>
                          <a:cs typeface="Times New Roman"/>
                        </a:rPr>
                        <a:t> </a:t>
                      </a:r>
                      <a:r>
                        <a:rPr lang="en-US" sz="1600" b="1" dirty="0" smtClean="0">
                          <a:effectLst/>
                          <a:latin typeface="Calibri"/>
                          <a:ea typeface="Times New Roman"/>
                          <a:cs typeface="Times New Roman"/>
                        </a:rPr>
                        <a:t>Cancer </a:t>
                      </a:r>
                      <a:r>
                        <a:rPr lang="en-US" sz="1600" b="1" dirty="0">
                          <a:effectLst/>
                          <a:latin typeface="Calibri"/>
                          <a:ea typeface="Times New Roman"/>
                          <a:cs typeface="Times New Roman"/>
                        </a:rPr>
                        <a:t>site</a:t>
                      </a:r>
                      <a:endParaRPr lang="en-US" sz="1600" dirty="0">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6BAE6"/>
                    </a:solidFill>
                  </a:tcPr>
                </a:tc>
                <a:tc gridSpan="3">
                  <a:txBody>
                    <a:bodyPr/>
                    <a:lstStyle/>
                    <a:p>
                      <a:pPr marL="0" marR="0" algn="ctr">
                        <a:lnSpc>
                          <a:spcPct val="100000"/>
                        </a:lnSpc>
                        <a:spcBef>
                          <a:spcPts val="0"/>
                        </a:spcBef>
                        <a:spcAft>
                          <a:spcPts val="0"/>
                        </a:spcAft>
                      </a:pPr>
                      <a:r>
                        <a:rPr lang="en-US" sz="1600" b="1" dirty="0" smtClean="0">
                          <a:effectLst/>
                        </a:rPr>
                        <a:t>Number probably caused by any HPV type</a:t>
                      </a:r>
                      <a:endParaRPr lang="en-US" sz="1600" b="1" dirty="0">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BAE6"/>
                    </a:solidFill>
                  </a:tcPr>
                </a:tc>
                <a:tc hMerge="1">
                  <a:txBody>
                    <a:bodyPr/>
                    <a:lstStyle/>
                    <a:p>
                      <a:endParaRPr lang="en-US"/>
                    </a:p>
                  </a:txBody>
                  <a:tcPr/>
                </a:tc>
                <a:tc hMerge="1">
                  <a:txBody>
                    <a:bodyPr/>
                    <a:lstStyle/>
                    <a:p>
                      <a:endParaRPr lang="en-US"/>
                    </a:p>
                  </a:txBody>
                  <a:tcPr/>
                </a:tc>
                <a:tc rowSpan="2">
                  <a:txBody>
                    <a:bodyPr/>
                    <a:lstStyle/>
                    <a:p>
                      <a:pPr marL="0" marR="0" algn="ctr">
                        <a:lnSpc>
                          <a:spcPct val="100000"/>
                        </a:lnSpc>
                        <a:spcBef>
                          <a:spcPts val="0"/>
                        </a:spcBef>
                        <a:spcAft>
                          <a:spcPts val="0"/>
                        </a:spcAft>
                      </a:pPr>
                      <a:r>
                        <a:rPr lang="en-US" sz="1600" b="1" dirty="0" smtClean="0">
                          <a:effectLst/>
                        </a:rPr>
                        <a:t>Percentage probably caused by any HPV type</a:t>
                      </a:r>
                      <a:endParaRPr lang="en-US" sz="1600" b="1" dirty="0">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6BAE6"/>
                    </a:solidFill>
                  </a:tcPr>
                </a:tc>
                <a:extLst>
                  <a:ext uri="{0D108BD9-81ED-4DB2-BD59-A6C34878D82A}">
                    <a16:rowId xmlns:a16="http://schemas.microsoft.com/office/drawing/2014/main" val="10000"/>
                  </a:ext>
                </a:extLst>
              </a:tr>
              <a:tr h="351949">
                <a:tc vMerge="1">
                  <a:txBody>
                    <a:bodyPr/>
                    <a:lstStyle/>
                    <a:p>
                      <a:endParaRPr lang="en-US"/>
                    </a:p>
                  </a:txBody>
                  <a:tcPr/>
                </a:tc>
                <a:tc>
                  <a:txBody>
                    <a:bodyPr/>
                    <a:lstStyle/>
                    <a:p>
                      <a:pPr marL="0" marR="0" algn="ctr">
                        <a:lnSpc>
                          <a:spcPct val="115000"/>
                        </a:lnSpc>
                        <a:spcBef>
                          <a:spcPts val="0"/>
                        </a:spcBef>
                        <a:spcAft>
                          <a:spcPts val="0"/>
                        </a:spcAft>
                      </a:pPr>
                      <a:r>
                        <a:rPr lang="en-US" sz="1600" b="1" dirty="0">
                          <a:solidFill>
                            <a:srgbClr val="0070C0"/>
                          </a:solidFill>
                          <a:effectLst/>
                          <a:latin typeface="Calibri"/>
                          <a:ea typeface="Times New Roman"/>
                          <a:cs typeface="Times New Roman"/>
                        </a:rPr>
                        <a:t>Male </a:t>
                      </a:r>
                      <a:endParaRPr lang="en-US" sz="1600" b="1" dirty="0">
                        <a:solidFill>
                          <a:srgbClr val="0070C0"/>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6D9F1"/>
                    </a:solidFill>
                  </a:tcPr>
                </a:tc>
                <a:tc>
                  <a:txBody>
                    <a:bodyPr/>
                    <a:lstStyle/>
                    <a:p>
                      <a:pPr marL="0" marR="0" algn="ctr">
                        <a:lnSpc>
                          <a:spcPct val="115000"/>
                        </a:lnSpc>
                        <a:spcBef>
                          <a:spcPts val="0"/>
                        </a:spcBef>
                        <a:spcAft>
                          <a:spcPts val="0"/>
                        </a:spcAft>
                      </a:pPr>
                      <a:r>
                        <a:rPr lang="en-US" sz="1600" b="1" dirty="0">
                          <a:solidFill>
                            <a:srgbClr val="E05406"/>
                          </a:solidFill>
                          <a:effectLst/>
                          <a:latin typeface="Calibri"/>
                          <a:ea typeface="Times New Roman"/>
                          <a:cs typeface="Times New Roman"/>
                        </a:rPr>
                        <a:t>Female </a:t>
                      </a:r>
                      <a:endParaRPr lang="en-US" sz="1600" b="1" dirty="0">
                        <a:solidFill>
                          <a:srgbClr val="E05406"/>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6D9F1"/>
                    </a:solidFill>
                  </a:tcPr>
                </a:tc>
                <a:tc>
                  <a:txBody>
                    <a:bodyPr/>
                    <a:lstStyle/>
                    <a:p>
                      <a:pPr marL="0" marR="0" algn="ctr">
                        <a:lnSpc>
                          <a:spcPct val="115000"/>
                        </a:lnSpc>
                        <a:spcBef>
                          <a:spcPts val="0"/>
                        </a:spcBef>
                        <a:spcAft>
                          <a:spcPts val="0"/>
                        </a:spcAft>
                      </a:pPr>
                      <a:r>
                        <a:rPr lang="en-US" sz="1600" b="1" dirty="0">
                          <a:solidFill>
                            <a:srgbClr val="000000"/>
                          </a:solidFill>
                          <a:effectLst/>
                          <a:latin typeface="Calibri"/>
                          <a:ea typeface="Times New Roman"/>
                          <a:cs typeface="Times New Roman"/>
                        </a:rPr>
                        <a:t>Both Sexes</a:t>
                      </a:r>
                      <a:endParaRPr lang="en-US" sz="16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6D9F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effectLst/>
                        <a:latin typeface="+mn-lt"/>
                        <a:ea typeface="Calibri"/>
                        <a:cs typeface="Times New Roman"/>
                      </a:endParaRPr>
                    </a:p>
                  </a:txBody>
                  <a:tcPr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6D9F1"/>
                    </a:solidFill>
                  </a:tcPr>
                </a:tc>
                <a:extLst>
                  <a:ext uri="{0D108BD9-81ED-4DB2-BD59-A6C34878D82A}">
                    <a16:rowId xmlns:a16="http://schemas.microsoft.com/office/drawing/2014/main" val="10001"/>
                  </a:ext>
                </a:extLst>
              </a:tr>
              <a:tr h="333385">
                <a:tc>
                  <a:txBody>
                    <a:bodyPr/>
                    <a:lstStyle/>
                    <a:p>
                      <a:pPr marL="0" marR="0" algn="ctr">
                        <a:lnSpc>
                          <a:spcPct val="115000"/>
                        </a:lnSpc>
                        <a:spcBef>
                          <a:spcPts val="0"/>
                        </a:spcBef>
                        <a:spcAft>
                          <a:spcPts val="0"/>
                        </a:spcAft>
                      </a:pPr>
                      <a:r>
                        <a:rPr lang="en-US" sz="1600" b="1" dirty="0">
                          <a:solidFill>
                            <a:srgbClr val="000000"/>
                          </a:solidFill>
                          <a:effectLst/>
                          <a:latin typeface="Calibri"/>
                          <a:ea typeface="Times New Roman"/>
                          <a:cs typeface="Times New Roman"/>
                        </a:rPr>
                        <a:t>Anus </a:t>
                      </a:r>
                      <a:endParaRPr lang="en-US" sz="1600" dirty="0">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tc>
                  <a:txBody>
                    <a:bodyPr/>
                    <a:lstStyle/>
                    <a:p>
                      <a:pPr marL="0" marR="0" algn="ctr">
                        <a:lnSpc>
                          <a:spcPct val="115000"/>
                        </a:lnSpc>
                        <a:spcBef>
                          <a:spcPts val="0"/>
                        </a:spcBef>
                        <a:spcAft>
                          <a:spcPts val="0"/>
                        </a:spcAft>
                      </a:pPr>
                      <a:r>
                        <a:rPr lang="en-US" sz="1600" dirty="0" smtClean="0">
                          <a:solidFill>
                            <a:srgbClr val="0070C0"/>
                          </a:solidFill>
                          <a:effectLst/>
                          <a:latin typeface="Calibri"/>
                          <a:ea typeface="Times New Roman"/>
                          <a:cs typeface="Times New Roman"/>
                        </a:rPr>
                        <a:t>1,600</a:t>
                      </a:r>
                      <a:endParaRPr lang="en-US" sz="1600" dirty="0">
                        <a:solidFill>
                          <a:srgbClr val="0070C0"/>
                        </a:solidFill>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tc>
                  <a:txBody>
                    <a:bodyPr/>
                    <a:lstStyle/>
                    <a:p>
                      <a:pPr marL="0" marR="0" algn="ctr">
                        <a:lnSpc>
                          <a:spcPct val="115000"/>
                        </a:lnSpc>
                        <a:spcBef>
                          <a:spcPts val="0"/>
                        </a:spcBef>
                        <a:spcAft>
                          <a:spcPts val="0"/>
                        </a:spcAft>
                      </a:pPr>
                      <a:r>
                        <a:rPr lang="en-US" sz="1600" dirty="0" smtClean="0">
                          <a:solidFill>
                            <a:srgbClr val="E05406"/>
                          </a:solidFill>
                          <a:effectLst/>
                          <a:latin typeface="Calibri"/>
                          <a:ea typeface="Times New Roman"/>
                          <a:cs typeface="Times New Roman"/>
                        </a:rPr>
                        <a:t>3,200</a:t>
                      </a:r>
                      <a:endParaRPr lang="en-US" sz="1600" dirty="0">
                        <a:solidFill>
                          <a:srgbClr val="E05406"/>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tc>
                  <a:txBody>
                    <a:bodyPr/>
                    <a:lstStyle/>
                    <a:p>
                      <a:pPr marL="0" marR="0" algn="ctr">
                        <a:lnSpc>
                          <a:spcPct val="115000"/>
                        </a:lnSpc>
                        <a:spcBef>
                          <a:spcPts val="0"/>
                        </a:spcBef>
                        <a:spcAft>
                          <a:spcPts val="0"/>
                        </a:spcAft>
                      </a:pPr>
                      <a:r>
                        <a:rPr lang="en-US" sz="1600" dirty="0" smtClean="0">
                          <a:solidFill>
                            <a:srgbClr val="000000"/>
                          </a:solidFill>
                          <a:effectLst/>
                          <a:latin typeface="Calibri"/>
                          <a:ea typeface="Times New Roman"/>
                          <a:cs typeface="Times New Roman"/>
                        </a:rPr>
                        <a:t>4,800</a:t>
                      </a:r>
                      <a:endParaRPr lang="en-US"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tc>
                  <a:txBody>
                    <a:bodyPr/>
                    <a:lstStyle/>
                    <a:p>
                      <a:pPr marL="0" marR="0" algn="ctr">
                        <a:lnSpc>
                          <a:spcPct val="115000"/>
                        </a:lnSpc>
                        <a:spcBef>
                          <a:spcPts val="0"/>
                        </a:spcBef>
                        <a:spcAft>
                          <a:spcPts val="0"/>
                        </a:spcAft>
                      </a:pPr>
                      <a:r>
                        <a:rPr lang="en-US" sz="1600" b="1" dirty="0">
                          <a:solidFill>
                            <a:srgbClr val="000000"/>
                          </a:solidFill>
                          <a:effectLst/>
                          <a:latin typeface="Calibri"/>
                          <a:ea typeface="Times New Roman"/>
                          <a:cs typeface="Times New Roman"/>
                        </a:rPr>
                        <a:t>91%</a:t>
                      </a:r>
                      <a:endParaRPr lang="en-US" sz="16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extLst>
                  <a:ext uri="{0D108BD9-81ED-4DB2-BD59-A6C34878D82A}">
                    <a16:rowId xmlns:a16="http://schemas.microsoft.com/office/drawing/2014/main" val="10002"/>
                  </a:ext>
                </a:extLst>
              </a:tr>
              <a:tr h="333385">
                <a:tc>
                  <a:txBody>
                    <a:bodyPr/>
                    <a:lstStyle/>
                    <a:p>
                      <a:pPr marL="0" marR="0" algn="ctr">
                        <a:lnSpc>
                          <a:spcPct val="115000"/>
                        </a:lnSpc>
                        <a:spcBef>
                          <a:spcPts val="0"/>
                        </a:spcBef>
                        <a:spcAft>
                          <a:spcPts val="0"/>
                        </a:spcAft>
                      </a:pPr>
                      <a:r>
                        <a:rPr lang="en-US" sz="1600" b="1" dirty="0">
                          <a:solidFill>
                            <a:srgbClr val="000000"/>
                          </a:solidFill>
                          <a:effectLst/>
                          <a:latin typeface="Calibri"/>
                          <a:ea typeface="Times New Roman"/>
                          <a:cs typeface="Times New Roman"/>
                        </a:rPr>
                        <a:t>Cervix </a:t>
                      </a:r>
                      <a:endParaRPr lang="en-US" sz="1600" dirty="0">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rgbClr val="0070C0"/>
                          </a:solidFill>
                          <a:effectLst/>
                          <a:latin typeface="Calibri"/>
                          <a:ea typeface="Times New Roman"/>
                          <a:cs typeface="Times New Roman"/>
                        </a:rPr>
                        <a:t>0</a:t>
                      </a:r>
                      <a:endParaRPr lang="en-US" sz="1600" dirty="0">
                        <a:solidFill>
                          <a:srgbClr val="0070C0"/>
                        </a:solidFill>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smtClean="0">
                          <a:solidFill>
                            <a:srgbClr val="E05406"/>
                          </a:solidFill>
                          <a:effectLst/>
                          <a:latin typeface="Calibri"/>
                          <a:ea typeface="Times New Roman"/>
                          <a:cs typeface="Times New Roman"/>
                        </a:rPr>
                        <a:t>10,600</a:t>
                      </a:r>
                      <a:endParaRPr lang="en-US" sz="1600" dirty="0">
                        <a:solidFill>
                          <a:srgbClr val="E05406"/>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smtClean="0">
                          <a:solidFill>
                            <a:srgbClr val="000000"/>
                          </a:solidFill>
                          <a:effectLst/>
                          <a:latin typeface="Calibri"/>
                          <a:ea typeface="Times New Roman"/>
                          <a:cs typeface="Times New Roman"/>
                        </a:rPr>
                        <a:t>10,600</a:t>
                      </a:r>
                      <a:endParaRPr lang="en-US"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a:solidFill>
                            <a:srgbClr val="000000"/>
                          </a:solidFill>
                          <a:effectLst/>
                          <a:latin typeface="Calibri"/>
                          <a:ea typeface="Times New Roman"/>
                          <a:cs typeface="Times New Roman"/>
                        </a:rPr>
                        <a:t>91%</a:t>
                      </a:r>
                      <a:endParaRPr lang="en-US" sz="16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333385">
                <a:tc>
                  <a:txBody>
                    <a:bodyPr/>
                    <a:lstStyle/>
                    <a:p>
                      <a:pPr marL="0" marR="0" algn="ctr">
                        <a:lnSpc>
                          <a:spcPct val="115000"/>
                        </a:lnSpc>
                        <a:spcBef>
                          <a:spcPts val="0"/>
                        </a:spcBef>
                        <a:spcAft>
                          <a:spcPts val="0"/>
                        </a:spcAft>
                      </a:pPr>
                      <a:r>
                        <a:rPr lang="en-US" sz="1600" b="1" dirty="0">
                          <a:solidFill>
                            <a:srgbClr val="000000"/>
                          </a:solidFill>
                          <a:effectLst/>
                          <a:latin typeface="Calibri"/>
                          <a:ea typeface="Times New Roman"/>
                          <a:cs typeface="Times New Roman"/>
                        </a:rPr>
                        <a:t>Oropharynx </a:t>
                      </a:r>
                      <a:endParaRPr lang="en-US" sz="1600" dirty="0">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tc>
                  <a:txBody>
                    <a:bodyPr/>
                    <a:lstStyle/>
                    <a:p>
                      <a:pPr marL="0" marR="0" algn="ctr">
                        <a:lnSpc>
                          <a:spcPct val="115000"/>
                        </a:lnSpc>
                        <a:spcBef>
                          <a:spcPts val="0"/>
                        </a:spcBef>
                        <a:spcAft>
                          <a:spcPts val="0"/>
                        </a:spcAft>
                      </a:pPr>
                      <a:r>
                        <a:rPr lang="en-US" sz="1600" dirty="0" smtClean="0">
                          <a:solidFill>
                            <a:srgbClr val="0070C0"/>
                          </a:solidFill>
                          <a:effectLst/>
                          <a:latin typeface="Calibri"/>
                          <a:ea typeface="Times New Roman"/>
                          <a:cs typeface="Times New Roman"/>
                        </a:rPr>
                        <a:t>9,600</a:t>
                      </a:r>
                      <a:endParaRPr lang="en-US" sz="1600" dirty="0">
                        <a:solidFill>
                          <a:srgbClr val="0070C0"/>
                        </a:solidFill>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tc>
                  <a:txBody>
                    <a:bodyPr/>
                    <a:lstStyle/>
                    <a:p>
                      <a:pPr marL="0" marR="0" algn="ctr">
                        <a:lnSpc>
                          <a:spcPct val="115000"/>
                        </a:lnSpc>
                        <a:spcBef>
                          <a:spcPts val="0"/>
                        </a:spcBef>
                        <a:spcAft>
                          <a:spcPts val="0"/>
                        </a:spcAft>
                      </a:pPr>
                      <a:r>
                        <a:rPr lang="en-US" sz="1600" dirty="0" smtClean="0">
                          <a:solidFill>
                            <a:srgbClr val="E05406"/>
                          </a:solidFill>
                          <a:effectLst/>
                          <a:latin typeface="Calibri"/>
                          <a:ea typeface="Times New Roman"/>
                          <a:cs typeface="Times New Roman"/>
                        </a:rPr>
                        <a:t>2,000</a:t>
                      </a:r>
                      <a:endParaRPr lang="en-US" sz="1600" dirty="0">
                        <a:solidFill>
                          <a:srgbClr val="E05406"/>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tc>
                  <a:txBody>
                    <a:bodyPr/>
                    <a:lstStyle/>
                    <a:p>
                      <a:pPr marL="0" marR="0" algn="ctr">
                        <a:lnSpc>
                          <a:spcPct val="115000"/>
                        </a:lnSpc>
                        <a:spcBef>
                          <a:spcPts val="0"/>
                        </a:spcBef>
                        <a:spcAft>
                          <a:spcPts val="0"/>
                        </a:spcAft>
                      </a:pPr>
                      <a:r>
                        <a:rPr lang="en-US" sz="1600" dirty="0" smtClean="0">
                          <a:solidFill>
                            <a:srgbClr val="000000"/>
                          </a:solidFill>
                          <a:effectLst/>
                          <a:latin typeface="Calibri"/>
                          <a:ea typeface="Times New Roman"/>
                          <a:cs typeface="Times New Roman"/>
                        </a:rPr>
                        <a:t>11,600</a:t>
                      </a:r>
                      <a:endParaRPr lang="en-US"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tc>
                  <a:txBody>
                    <a:bodyPr/>
                    <a:lstStyle/>
                    <a:p>
                      <a:pPr marL="0" marR="0" algn="ctr">
                        <a:lnSpc>
                          <a:spcPct val="115000"/>
                        </a:lnSpc>
                        <a:spcBef>
                          <a:spcPts val="0"/>
                        </a:spcBef>
                        <a:spcAft>
                          <a:spcPts val="0"/>
                        </a:spcAft>
                      </a:pPr>
                      <a:r>
                        <a:rPr lang="en-US" sz="1600" b="1" dirty="0" smtClean="0">
                          <a:solidFill>
                            <a:srgbClr val="000000"/>
                          </a:solidFill>
                          <a:effectLst/>
                          <a:latin typeface="Calibri"/>
                          <a:ea typeface="Times New Roman"/>
                          <a:cs typeface="Times New Roman"/>
                        </a:rPr>
                        <a:t>70%</a:t>
                      </a:r>
                      <a:endParaRPr lang="en-US" sz="16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extLst>
                  <a:ext uri="{0D108BD9-81ED-4DB2-BD59-A6C34878D82A}">
                    <a16:rowId xmlns:a16="http://schemas.microsoft.com/office/drawing/2014/main" val="10004"/>
                  </a:ext>
                </a:extLst>
              </a:tr>
              <a:tr h="333385">
                <a:tc>
                  <a:txBody>
                    <a:bodyPr/>
                    <a:lstStyle/>
                    <a:p>
                      <a:pPr marL="0" marR="0" algn="ctr">
                        <a:lnSpc>
                          <a:spcPct val="115000"/>
                        </a:lnSpc>
                        <a:spcBef>
                          <a:spcPts val="0"/>
                        </a:spcBef>
                        <a:spcAft>
                          <a:spcPts val="0"/>
                        </a:spcAft>
                      </a:pPr>
                      <a:r>
                        <a:rPr lang="en-US" sz="1600" b="1" dirty="0">
                          <a:solidFill>
                            <a:srgbClr val="000000"/>
                          </a:solidFill>
                          <a:effectLst/>
                          <a:latin typeface="Calibri"/>
                          <a:ea typeface="Times New Roman"/>
                          <a:cs typeface="Times New Roman"/>
                        </a:rPr>
                        <a:t>Penis </a:t>
                      </a:r>
                      <a:endParaRPr lang="en-US" sz="1600" dirty="0">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rgbClr val="0070C0"/>
                          </a:solidFill>
                          <a:effectLst/>
                          <a:latin typeface="Calibri"/>
                          <a:ea typeface="Times New Roman"/>
                          <a:cs typeface="Times New Roman"/>
                        </a:rPr>
                        <a:t>700</a:t>
                      </a:r>
                      <a:endParaRPr lang="en-US" sz="1600" dirty="0">
                        <a:solidFill>
                          <a:srgbClr val="0070C0"/>
                        </a:solidFill>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rgbClr val="E05406"/>
                          </a:solidFill>
                          <a:effectLst/>
                          <a:latin typeface="Calibri"/>
                          <a:ea typeface="Times New Roman"/>
                          <a:cs typeface="Times New Roman"/>
                        </a:rPr>
                        <a:t>0</a:t>
                      </a:r>
                      <a:endParaRPr lang="en-US" sz="1600" dirty="0">
                        <a:solidFill>
                          <a:srgbClr val="E05406"/>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rgbClr val="000000"/>
                          </a:solidFill>
                          <a:effectLst/>
                          <a:latin typeface="Calibri"/>
                          <a:ea typeface="Times New Roman"/>
                          <a:cs typeface="Times New Roman"/>
                        </a:rPr>
                        <a:t>700</a:t>
                      </a:r>
                      <a:endParaRPr lang="en-US"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a:solidFill>
                            <a:srgbClr val="000000"/>
                          </a:solidFill>
                          <a:effectLst/>
                          <a:latin typeface="Calibri"/>
                          <a:ea typeface="Times New Roman"/>
                          <a:cs typeface="Times New Roman"/>
                        </a:rPr>
                        <a:t>63%</a:t>
                      </a:r>
                      <a:endParaRPr lang="en-US" sz="16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333385">
                <a:tc>
                  <a:txBody>
                    <a:bodyPr/>
                    <a:lstStyle/>
                    <a:p>
                      <a:pPr algn="ctr"/>
                      <a:r>
                        <a:rPr lang="en-US" sz="1600" b="1" kern="1200" dirty="0" smtClean="0">
                          <a:solidFill>
                            <a:srgbClr val="000000"/>
                          </a:solidFill>
                          <a:effectLst/>
                          <a:latin typeface="Calibri"/>
                          <a:ea typeface="Times New Roman"/>
                          <a:cs typeface="Times New Roman"/>
                        </a:rPr>
                        <a:t>Rectum</a:t>
                      </a:r>
                      <a:endParaRPr lang="en-US" sz="1600" b="1" kern="1200" dirty="0">
                        <a:solidFill>
                          <a:srgbClr val="000000"/>
                        </a:solidFill>
                        <a:effectLst/>
                        <a:latin typeface="Calibri"/>
                        <a:ea typeface="Times New Roman"/>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tc>
                  <a:txBody>
                    <a:bodyPr/>
                    <a:lstStyle/>
                    <a:p>
                      <a:pPr marL="0" marR="0" algn="ctr" defTabSz="914400" rtl="0" eaLnBrk="1" latinLnBrk="0" hangingPunct="1">
                        <a:lnSpc>
                          <a:spcPct val="115000"/>
                        </a:lnSpc>
                        <a:spcBef>
                          <a:spcPts val="0"/>
                        </a:spcBef>
                        <a:spcAft>
                          <a:spcPts val="0"/>
                        </a:spcAft>
                      </a:pPr>
                      <a:r>
                        <a:rPr lang="en-US" sz="1600" kern="1200" dirty="0" smtClean="0">
                          <a:solidFill>
                            <a:srgbClr val="0070C0"/>
                          </a:solidFill>
                          <a:effectLst/>
                          <a:latin typeface="Calibri"/>
                          <a:ea typeface="Times New Roman"/>
                          <a:cs typeface="Times New Roman"/>
                        </a:rPr>
                        <a:t>200</a:t>
                      </a:r>
                      <a:endParaRPr lang="en-US" sz="1600" kern="1200" dirty="0">
                        <a:solidFill>
                          <a:srgbClr val="0070C0"/>
                        </a:solidFill>
                        <a:effectLst/>
                        <a:latin typeface="Calibri"/>
                        <a:ea typeface="Times New Roman"/>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tc>
                  <a:txBody>
                    <a:bodyPr/>
                    <a:lstStyle/>
                    <a:p>
                      <a:pPr marL="0" marR="0" algn="ctr" defTabSz="914400" rtl="0" eaLnBrk="1" latinLnBrk="0" hangingPunct="1">
                        <a:lnSpc>
                          <a:spcPct val="115000"/>
                        </a:lnSpc>
                        <a:spcBef>
                          <a:spcPts val="0"/>
                        </a:spcBef>
                        <a:spcAft>
                          <a:spcPts val="0"/>
                        </a:spcAft>
                      </a:pPr>
                      <a:r>
                        <a:rPr lang="en-US" sz="1600" kern="1200" dirty="0" smtClean="0">
                          <a:solidFill>
                            <a:srgbClr val="E05406"/>
                          </a:solidFill>
                          <a:effectLst/>
                          <a:latin typeface="Calibri"/>
                          <a:ea typeface="Times New Roman"/>
                          <a:cs typeface="Times New Roman"/>
                        </a:rPr>
                        <a:t>500</a:t>
                      </a:r>
                      <a:endParaRPr lang="en-US" sz="1600" kern="1200" dirty="0">
                        <a:solidFill>
                          <a:srgbClr val="E05406"/>
                        </a:solidFill>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tc>
                  <a:txBody>
                    <a:bodyPr/>
                    <a:lstStyle/>
                    <a:p>
                      <a:pPr marL="0" marR="0" algn="ctr" defTabSz="914400" rtl="0" eaLnBrk="1" latinLnBrk="0" hangingPunct="1">
                        <a:lnSpc>
                          <a:spcPct val="115000"/>
                        </a:lnSpc>
                        <a:spcBef>
                          <a:spcPts val="0"/>
                        </a:spcBef>
                        <a:spcAft>
                          <a:spcPts val="0"/>
                        </a:spcAft>
                      </a:pPr>
                      <a:r>
                        <a:rPr lang="en-US" sz="1600" kern="1200" dirty="0" smtClean="0">
                          <a:solidFill>
                            <a:srgbClr val="000000"/>
                          </a:solidFill>
                          <a:effectLst/>
                          <a:latin typeface="Calibri"/>
                          <a:ea typeface="Times New Roman"/>
                          <a:cs typeface="Times New Roman"/>
                        </a:rPr>
                        <a:t>700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tc>
                  <a:txBody>
                    <a:bodyPr/>
                    <a:lstStyle/>
                    <a:p>
                      <a:pPr marL="0" marR="0" algn="ctr" defTabSz="914400" rtl="0" eaLnBrk="1" latinLnBrk="0" hangingPunct="1">
                        <a:lnSpc>
                          <a:spcPct val="115000"/>
                        </a:lnSpc>
                        <a:spcBef>
                          <a:spcPts val="0"/>
                        </a:spcBef>
                        <a:spcAft>
                          <a:spcPts val="0"/>
                        </a:spcAft>
                      </a:pPr>
                      <a:r>
                        <a:rPr lang="en-US" sz="1600" b="1" kern="1200" dirty="0" smtClean="0">
                          <a:solidFill>
                            <a:srgbClr val="000000"/>
                          </a:solidFill>
                          <a:effectLst/>
                          <a:latin typeface="Calibri"/>
                          <a:ea typeface="Times New Roman"/>
                          <a:cs typeface="Times New Roman"/>
                        </a:rPr>
                        <a:t>91%</a:t>
                      </a:r>
                      <a:endParaRPr lang="en-US" sz="1600" b="1" kern="1200" dirty="0">
                        <a:solidFill>
                          <a:srgbClr val="000000"/>
                        </a:solidFill>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extLst>
                  <a:ext uri="{0D108BD9-81ED-4DB2-BD59-A6C34878D82A}">
                    <a16:rowId xmlns:a16="http://schemas.microsoft.com/office/drawing/2014/main" val="10006"/>
                  </a:ext>
                </a:extLst>
              </a:tr>
              <a:tr h="333385">
                <a:tc>
                  <a:txBody>
                    <a:bodyPr/>
                    <a:lstStyle/>
                    <a:p>
                      <a:pPr marL="0" marR="0" algn="ctr">
                        <a:lnSpc>
                          <a:spcPct val="115000"/>
                        </a:lnSpc>
                        <a:spcBef>
                          <a:spcPts val="0"/>
                        </a:spcBef>
                        <a:spcAft>
                          <a:spcPts val="0"/>
                        </a:spcAft>
                      </a:pPr>
                      <a:r>
                        <a:rPr lang="en-US" sz="1600" b="1" dirty="0">
                          <a:solidFill>
                            <a:srgbClr val="000000"/>
                          </a:solidFill>
                          <a:effectLst/>
                          <a:latin typeface="Calibri"/>
                          <a:ea typeface="Times New Roman"/>
                          <a:cs typeface="Times New Roman"/>
                        </a:rPr>
                        <a:t>Vagina </a:t>
                      </a:r>
                      <a:endParaRPr lang="en-US" sz="1600" dirty="0">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rgbClr val="0070C0"/>
                          </a:solidFill>
                          <a:effectLst/>
                          <a:latin typeface="Calibri"/>
                          <a:ea typeface="Times New Roman"/>
                          <a:cs typeface="Times New Roman"/>
                        </a:rPr>
                        <a:t>0</a:t>
                      </a:r>
                      <a:endParaRPr lang="en-US" sz="1600" dirty="0">
                        <a:solidFill>
                          <a:srgbClr val="0070C0"/>
                        </a:solidFill>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rgbClr val="E05406"/>
                          </a:solidFill>
                          <a:effectLst/>
                          <a:latin typeface="Calibri"/>
                          <a:ea typeface="Times New Roman"/>
                          <a:cs typeface="Times New Roman"/>
                        </a:rPr>
                        <a:t>600</a:t>
                      </a:r>
                      <a:endParaRPr lang="en-US" sz="1600" dirty="0">
                        <a:solidFill>
                          <a:srgbClr val="E05406"/>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solidFill>
                            <a:srgbClr val="000000"/>
                          </a:solidFill>
                          <a:effectLst/>
                          <a:latin typeface="Calibri"/>
                          <a:ea typeface="Times New Roman"/>
                          <a:cs typeface="Times New Roman"/>
                        </a:rPr>
                        <a:t>600</a:t>
                      </a:r>
                      <a:endParaRPr lang="en-US"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a:solidFill>
                            <a:srgbClr val="000000"/>
                          </a:solidFill>
                          <a:effectLst/>
                          <a:latin typeface="Calibri"/>
                          <a:ea typeface="Times New Roman"/>
                          <a:cs typeface="Times New Roman"/>
                        </a:rPr>
                        <a:t>75%</a:t>
                      </a:r>
                      <a:endParaRPr lang="en-US" sz="16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333385">
                <a:tc>
                  <a:txBody>
                    <a:bodyPr/>
                    <a:lstStyle/>
                    <a:p>
                      <a:pPr marL="0" marR="0" algn="ctr">
                        <a:lnSpc>
                          <a:spcPct val="115000"/>
                        </a:lnSpc>
                        <a:spcBef>
                          <a:spcPts val="0"/>
                        </a:spcBef>
                        <a:spcAft>
                          <a:spcPts val="0"/>
                        </a:spcAft>
                      </a:pPr>
                      <a:r>
                        <a:rPr lang="en-US" sz="1600" b="1" dirty="0">
                          <a:solidFill>
                            <a:srgbClr val="000000"/>
                          </a:solidFill>
                          <a:effectLst/>
                          <a:latin typeface="Calibri"/>
                          <a:ea typeface="Times New Roman"/>
                          <a:cs typeface="Times New Roman"/>
                        </a:rPr>
                        <a:t>Vulva </a:t>
                      </a:r>
                      <a:endParaRPr lang="en-US" sz="1600" dirty="0">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tc>
                  <a:txBody>
                    <a:bodyPr/>
                    <a:lstStyle/>
                    <a:p>
                      <a:pPr marL="0" marR="0" algn="ctr">
                        <a:lnSpc>
                          <a:spcPct val="115000"/>
                        </a:lnSpc>
                        <a:spcBef>
                          <a:spcPts val="0"/>
                        </a:spcBef>
                        <a:spcAft>
                          <a:spcPts val="0"/>
                        </a:spcAft>
                      </a:pPr>
                      <a:r>
                        <a:rPr lang="en-US" sz="1600" dirty="0">
                          <a:solidFill>
                            <a:srgbClr val="0070C0"/>
                          </a:solidFill>
                          <a:effectLst/>
                          <a:latin typeface="Calibri"/>
                          <a:ea typeface="Times New Roman"/>
                          <a:cs typeface="Times New Roman"/>
                        </a:rPr>
                        <a:t>0</a:t>
                      </a:r>
                      <a:endParaRPr lang="en-US" sz="1600" dirty="0">
                        <a:solidFill>
                          <a:srgbClr val="0070C0"/>
                        </a:solidFill>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tc>
                  <a:txBody>
                    <a:bodyPr/>
                    <a:lstStyle/>
                    <a:p>
                      <a:pPr marL="0" marR="0" algn="ctr">
                        <a:lnSpc>
                          <a:spcPct val="115000"/>
                        </a:lnSpc>
                        <a:spcBef>
                          <a:spcPts val="0"/>
                        </a:spcBef>
                        <a:spcAft>
                          <a:spcPts val="0"/>
                        </a:spcAft>
                      </a:pPr>
                      <a:r>
                        <a:rPr lang="en-US" sz="1600" dirty="0" smtClean="0">
                          <a:solidFill>
                            <a:srgbClr val="E05406"/>
                          </a:solidFill>
                          <a:effectLst/>
                          <a:latin typeface="Calibri"/>
                          <a:ea typeface="Times New Roman"/>
                          <a:cs typeface="Times New Roman"/>
                        </a:rPr>
                        <a:t>2,500</a:t>
                      </a:r>
                      <a:endParaRPr lang="en-US" sz="1600" dirty="0">
                        <a:solidFill>
                          <a:srgbClr val="E05406"/>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tc>
                  <a:txBody>
                    <a:bodyPr/>
                    <a:lstStyle/>
                    <a:p>
                      <a:pPr marL="0" marR="0" algn="ctr">
                        <a:lnSpc>
                          <a:spcPct val="115000"/>
                        </a:lnSpc>
                        <a:spcBef>
                          <a:spcPts val="0"/>
                        </a:spcBef>
                        <a:spcAft>
                          <a:spcPts val="0"/>
                        </a:spcAft>
                      </a:pPr>
                      <a:r>
                        <a:rPr lang="en-US" sz="1600" dirty="0" smtClean="0">
                          <a:solidFill>
                            <a:srgbClr val="000000"/>
                          </a:solidFill>
                          <a:effectLst/>
                          <a:latin typeface="Calibri"/>
                          <a:ea typeface="Times New Roman"/>
                          <a:cs typeface="Times New Roman"/>
                        </a:rPr>
                        <a:t>2,500</a:t>
                      </a:r>
                      <a:endParaRPr lang="en-US"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tc>
                  <a:txBody>
                    <a:bodyPr/>
                    <a:lstStyle/>
                    <a:p>
                      <a:pPr marL="0" marR="0" algn="ctr">
                        <a:lnSpc>
                          <a:spcPct val="115000"/>
                        </a:lnSpc>
                        <a:spcBef>
                          <a:spcPts val="0"/>
                        </a:spcBef>
                        <a:spcAft>
                          <a:spcPts val="0"/>
                        </a:spcAft>
                      </a:pPr>
                      <a:r>
                        <a:rPr lang="en-US" sz="1600" b="1" dirty="0">
                          <a:solidFill>
                            <a:srgbClr val="000000"/>
                          </a:solidFill>
                          <a:effectLst/>
                          <a:latin typeface="Calibri"/>
                          <a:ea typeface="Times New Roman"/>
                          <a:cs typeface="Times New Roman"/>
                        </a:rPr>
                        <a:t>69%</a:t>
                      </a:r>
                      <a:endParaRPr lang="en-US" sz="16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FFC9"/>
                    </a:solidFill>
                  </a:tcPr>
                </a:tc>
                <a:extLst>
                  <a:ext uri="{0D108BD9-81ED-4DB2-BD59-A6C34878D82A}">
                    <a16:rowId xmlns:a16="http://schemas.microsoft.com/office/drawing/2014/main" val="10008"/>
                  </a:ext>
                </a:extLst>
              </a:tr>
              <a:tr h="333385">
                <a:tc>
                  <a:txBody>
                    <a:bodyPr/>
                    <a:lstStyle/>
                    <a:p>
                      <a:pPr marL="0" marR="0" algn="ctr">
                        <a:lnSpc>
                          <a:spcPct val="115000"/>
                        </a:lnSpc>
                        <a:spcBef>
                          <a:spcPts val="0"/>
                        </a:spcBef>
                        <a:spcAft>
                          <a:spcPts val="0"/>
                        </a:spcAft>
                      </a:pPr>
                      <a:r>
                        <a:rPr lang="en-US" sz="1600" b="1" dirty="0">
                          <a:solidFill>
                            <a:srgbClr val="000000"/>
                          </a:solidFill>
                          <a:effectLst/>
                          <a:latin typeface="Calibri"/>
                          <a:ea typeface="Times New Roman"/>
                          <a:cs typeface="Times New Roman"/>
                        </a:rPr>
                        <a:t>TOTAL </a:t>
                      </a:r>
                      <a:endParaRPr lang="en-US" sz="1600" dirty="0">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smtClean="0">
                          <a:solidFill>
                            <a:srgbClr val="0070C0"/>
                          </a:solidFill>
                          <a:effectLst/>
                          <a:latin typeface="Calibri"/>
                          <a:ea typeface="Times New Roman"/>
                          <a:cs typeface="Times New Roman"/>
                        </a:rPr>
                        <a:t>12,100</a:t>
                      </a:r>
                      <a:endParaRPr lang="en-US" sz="1600" dirty="0">
                        <a:solidFill>
                          <a:srgbClr val="0070C0"/>
                        </a:solidFill>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smtClean="0">
                          <a:solidFill>
                            <a:srgbClr val="E05406"/>
                          </a:solidFill>
                          <a:effectLst/>
                          <a:latin typeface="Calibri"/>
                          <a:ea typeface="Times New Roman"/>
                          <a:cs typeface="Times New Roman"/>
                        </a:rPr>
                        <a:t>19,400</a:t>
                      </a:r>
                      <a:endParaRPr lang="en-US" sz="1600" dirty="0">
                        <a:solidFill>
                          <a:srgbClr val="E05406"/>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smtClean="0">
                          <a:solidFill>
                            <a:srgbClr val="000000"/>
                          </a:solidFill>
                          <a:effectLst/>
                          <a:latin typeface="Calibri"/>
                          <a:ea typeface="Times New Roman"/>
                          <a:cs typeface="Times New Roman"/>
                        </a:rPr>
                        <a:t>31,500</a:t>
                      </a:r>
                      <a:endParaRPr lang="en-US"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smtClean="0">
                          <a:solidFill>
                            <a:srgbClr val="000000"/>
                          </a:solidFill>
                          <a:effectLst/>
                          <a:latin typeface="Calibri"/>
                          <a:ea typeface="Times New Roman"/>
                          <a:cs typeface="Times New Roman"/>
                        </a:rPr>
                        <a:t>  </a:t>
                      </a:r>
                      <a:endParaRPr lang="en-US" sz="16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709694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730" name="Rectangle 1026"/>
          <p:cNvSpPr>
            <a:spLocks noGrp="1" noChangeArrowheads="1"/>
          </p:cNvSpPr>
          <p:nvPr>
            <p:ph type="title"/>
          </p:nvPr>
        </p:nvSpPr>
        <p:spPr>
          <a:xfrm>
            <a:off x="76200" y="479425"/>
            <a:ext cx="8991600" cy="1371600"/>
          </a:xfrm>
        </p:spPr>
        <p:txBody>
          <a:bodyPr vert="horz" lIns="91440" tIns="45720" rIns="91440" bIns="45720" rtlCol="0" anchor="ctr">
            <a:normAutofit/>
          </a:bodyPr>
          <a:lstStyle/>
          <a:p>
            <a:pPr defTabSz="914400">
              <a:lnSpc>
                <a:spcPct val="80000"/>
              </a:lnSpc>
            </a:pPr>
            <a:r>
              <a:rPr lang="en-US" b="1" dirty="0">
                <a:solidFill>
                  <a:srgbClr val="C7380B"/>
                </a:solidFill>
              </a:rPr>
              <a:t>8. PREVENTING CANCER </a:t>
            </a:r>
            <a:r>
              <a:rPr lang="en-US" b="1" dirty="0" smtClean="0">
                <a:solidFill>
                  <a:srgbClr val="C7380B"/>
                </a:solidFill>
              </a:rPr>
              <a:t/>
            </a:r>
            <a:br>
              <a:rPr lang="en-US" b="1" dirty="0" smtClean="0">
                <a:solidFill>
                  <a:srgbClr val="C7380B"/>
                </a:solidFill>
              </a:rPr>
            </a:br>
            <a:r>
              <a:rPr lang="en-US" b="1" dirty="0" smtClean="0">
                <a:solidFill>
                  <a:srgbClr val="C7380B"/>
                </a:solidFill>
              </a:rPr>
              <a:t>IS </a:t>
            </a:r>
            <a:r>
              <a:rPr lang="en-US" b="1" dirty="0">
                <a:solidFill>
                  <a:srgbClr val="C7380B"/>
                </a:solidFill>
              </a:rPr>
              <a:t>BETTER THAN TREATING IT</a:t>
            </a:r>
          </a:p>
        </p:txBody>
      </p:sp>
      <p:sp>
        <p:nvSpPr>
          <p:cNvPr id="713743" name="Text Box 1039"/>
          <p:cNvSpPr txBox="1">
            <a:spLocks noChangeArrowheads="1"/>
          </p:cNvSpPr>
          <p:nvPr/>
        </p:nvSpPr>
        <p:spPr bwMode="auto">
          <a:xfrm>
            <a:off x="1203325" y="2351088"/>
            <a:ext cx="184150" cy="519112"/>
          </a:xfrm>
          <a:prstGeom prst="rect">
            <a:avLst/>
          </a:prstGeom>
          <a:noFill/>
          <a:ln w="12700">
            <a:noFill/>
            <a:miter lim="800000"/>
            <a:headEnd type="none" w="sm" len="sm"/>
            <a:tailEnd type="none" w="sm" len="sm"/>
          </a:ln>
          <a:effectLst/>
        </p:spPr>
        <p:txBody>
          <a:bodyPr wrap="none">
            <a:spAutoFit/>
          </a:bodyPr>
          <a:lstStyle/>
          <a:p>
            <a:pPr fontAlgn="auto">
              <a:spcBef>
                <a:spcPts val="0"/>
              </a:spcBef>
              <a:spcAft>
                <a:spcPts val="0"/>
              </a:spcAft>
              <a:defRPr/>
            </a:pPr>
            <a:endParaRPr lang="en-US">
              <a:effectLst>
                <a:outerShdw blurRad="38100" dist="38100" dir="2700000" algn="tl">
                  <a:srgbClr val="000000"/>
                </a:outerShdw>
              </a:effectLst>
              <a:latin typeface="+mn-lt"/>
            </a:endParaRPr>
          </a:p>
        </p:txBody>
      </p:sp>
      <p:sp>
        <p:nvSpPr>
          <p:cNvPr id="713744" name="Text Box 1040"/>
          <p:cNvSpPr txBox="1">
            <a:spLocks noChangeArrowheads="1"/>
          </p:cNvSpPr>
          <p:nvPr/>
        </p:nvSpPr>
        <p:spPr bwMode="auto">
          <a:xfrm>
            <a:off x="1203325" y="2297113"/>
            <a:ext cx="184150" cy="396875"/>
          </a:xfrm>
          <a:prstGeom prst="rect">
            <a:avLst/>
          </a:prstGeom>
          <a:noFill/>
          <a:ln w="12700">
            <a:noFill/>
            <a:miter lim="800000"/>
            <a:headEnd type="none" w="sm" len="sm"/>
            <a:tailEnd type="none" w="sm" len="sm"/>
          </a:ln>
          <a:effectLst/>
        </p:spPr>
        <p:txBody>
          <a:bodyPr wrap="none">
            <a:spAutoFit/>
          </a:bodyPr>
          <a:lstStyle/>
          <a:p>
            <a:pPr fontAlgn="auto">
              <a:spcBef>
                <a:spcPts val="0"/>
              </a:spcBef>
              <a:spcAft>
                <a:spcPts val="0"/>
              </a:spcAft>
              <a:defRPr/>
            </a:pPr>
            <a:endParaRPr lang="en-US" sz="2000">
              <a:effectLst>
                <a:outerShdw blurRad="38100" dist="38100" dir="2700000" algn="tl">
                  <a:srgbClr val="000000"/>
                </a:outerShdw>
              </a:effectLst>
              <a:latin typeface="+mn-lt"/>
            </a:endParaRPr>
          </a:p>
        </p:txBody>
      </p:sp>
      <p:pic>
        <p:nvPicPr>
          <p:cNvPr id="2" name="Picture 1"/>
          <p:cNvPicPr>
            <a:picLocks noChangeAspect="1"/>
          </p:cNvPicPr>
          <p:nvPr/>
        </p:nvPicPr>
        <p:blipFill>
          <a:blip r:embed="rId3"/>
          <a:stretch>
            <a:fillRect/>
          </a:stretch>
        </p:blipFill>
        <p:spPr>
          <a:xfrm>
            <a:off x="360392" y="2027237"/>
            <a:ext cx="8569295" cy="3382963"/>
          </a:xfrm>
          <a:prstGeom prst="rect">
            <a:avLst/>
          </a:prstGeom>
        </p:spPr>
      </p:pic>
    </p:spTree>
    <p:extLst>
      <p:ext uri="{BB962C8B-B14F-4D97-AF65-F5344CB8AC3E}">
        <p14:creationId xmlns:p14="http://schemas.microsoft.com/office/powerpoint/2010/main" val="233380812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730" name="Rectangle 1026"/>
          <p:cNvSpPr>
            <a:spLocks noGrp="1" noChangeArrowheads="1"/>
          </p:cNvSpPr>
          <p:nvPr>
            <p:ph type="title"/>
          </p:nvPr>
        </p:nvSpPr>
        <p:spPr>
          <a:xfrm>
            <a:off x="76200" y="508000"/>
            <a:ext cx="8991600" cy="1371600"/>
          </a:xfrm>
        </p:spPr>
        <p:txBody>
          <a:bodyPr vert="horz" lIns="91440" tIns="45720" rIns="91440" bIns="45720" rtlCol="0" anchor="ctr">
            <a:normAutofit fontScale="90000"/>
          </a:bodyPr>
          <a:lstStyle/>
          <a:p>
            <a:pPr defTabSz="914400"/>
            <a:r>
              <a:rPr lang="en-US" b="1" dirty="0">
                <a:solidFill>
                  <a:srgbClr val="C7380B"/>
                </a:solidFill>
              </a:rPr>
              <a:t>7</a:t>
            </a:r>
            <a:r>
              <a:rPr lang="en-US" b="1" dirty="0" smtClean="0">
                <a:solidFill>
                  <a:srgbClr val="C7380B"/>
                </a:solidFill>
              </a:rPr>
              <a:t>. HPV VACCINE IS CANCER PREVENTION</a:t>
            </a:r>
            <a:endParaRPr lang="en-US" b="1" dirty="0">
              <a:solidFill>
                <a:srgbClr val="C7380B"/>
              </a:solidFill>
            </a:endParaRPr>
          </a:p>
        </p:txBody>
      </p:sp>
      <p:sp>
        <p:nvSpPr>
          <p:cNvPr id="713743" name="Text Box 1039"/>
          <p:cNvSpPr txBox="1">
            <a:spLocks noChangeArrowheads="1"/>
          </p:cNvSpPr>
          <p:nvPr/>
        </p:nvSpPr>
        <p:spPr bwMode="auto">
          <a:xfrm>
            <a:off x="1203325" y="2351088"/>
            <a:ext cx="184150" cy="519112"/>
          </a:xfrm>
          <a:prstGeom prst="rect">
            <a:avLst/>
          </a:prstGeom>
          <a:noFill/>
          <a:ln w="12700">
            <a:noFill/>
            <a:miter lim="800000"/>
            <a:headEnd type="none" w="sm" len="sm"/>
            <a:tailEnd type="none" w="sm" len="sm"/>
          </a:ln>
          <a:effectLst/>
        </p:spPr>
        <p:txBody>
          <a:bodyPr wrap="none">
            <a:spAutoFit/>
          </a:bodyPr>
          <a:lstStyle/>
          <a:p>
            <a:pPr fontAlgn="auto">
              <a:spcBef>
                <a:spcPts val="0"/>
              </a:spcBef>
              <a:spcAft>
                <a:spcPts val="0"/>
              </a:spcAft>
              <a:defRPr/>
            </a:pPr>
            <a:endParaRPr lang="en-US">
              <a:effectLst>
                <a:outerShdw blurRad="38100" dist="38100" dir="2700000" algn="tl">
                  <a:srgbClr val="000000"/>
                </a:outerShdw>
              </a:effectLst>
              <a:latin typeface="+mn-lt"/>
            </a:endParaRPr>
          </a:p>
        </p:txBody>
      </p:sp>
      <p:sp>
        <p:nvSpPr>
          <p:cNvPr id="713744" name="Text Box 1040"/>
          <p:cNvSpPr txBox="1">
            <a:spLocks noChangeArrowheads="1"/>
          </p:cNvSpPr>
          <p:nvPr/>
        </p:nvSpPr>
        <p:spPr bwMode="auto">
          <a:xfrm>
            <a:off x="1203325" y="2297113"/>
            <a:ext cx="184150" cy="396875"/>
          </a:xfrm>
          <a:prstGeom prst="rect">
            <a:avLst/>
          </a:prstGeom>
          <a:noFill/>
          <a:ln w="12700">
            <a:noFill/>
            <a:miter lim="800000"/>
            <a:headEnd type="none" w="sm" len="sm"/>
            <a:tailEnd type="none" w="sm" len="sm"/>
          </a:ln>
          <a:effectLst/>
        </p:spPr>
        <p:txBody>
          <a:bodyPr wrap="none">
            <a:spAutoFit/>
          </a:bodyPr>
          <a:lstStyle/>
          <a:p>
            <a:pPr fontAlgn="auto">
              <a:spcBef>
                <a:spcPts val="0"/>
              </a:spcBef>
              <a:spcAft>
                <a:spcPts val="0"/>
              </a:spcAft>
              <a:defRPr/>
            </a:pPr>
            <a:endParaRPr lang="en-US" sz="2000">
              <a:effectLst>
                <a:outerShdw blurRad="38100" dist="38100" dir="2700000" algn="tl">
                  <a:srgbClr val="000000"/>
                </a:outerShdw>
              </a:effectLst>
              <a:latin typeface="+mn-lt"/>
            </a:endParaRPr>
          </a:p>
        </p:txBody>
      </p:sp>
      <p:pic>
        <p:nvPicPr>
          <p:cNvPr id="3" name="Picture 2"/>
          <p:cNvPicPr>
            <a:picLocks noChangeAspect="1"/>
          </p:cNvPicPr>
          <p:nvPr/>
        </p:nvPicPr>
        <p:blipFill rotWithShape="1">
          <a:blip r:embed="rId3"/>
          <a:srcRect t="2157"/>
          <a:stretch/>
        </p:blipFill>
        <p:spPr>
          <a:xfrm>
            <a:off x="706153" y="1917699"/>
            <a:ext cx="7731695" cy="3455989"/>
          </a:xfrm>
          <a:prstGeom prst="rect">
            <a:avLst/>
          </a:prstGeom>
        </p:spPr>
      </p:pic>
    </p:spTree>
    <p:extLst>
      <p:ext uri="{BB962C8B-B14F-4D97-AF65-F5344CB8AC3E}">
        <p14:creationId xmlns:p14="http://schemas.microsoft.com/office/powerpoint/2010/main" val="179908627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defTabSz="914400"/>
            <a:r>
              <a:rPr lang="en-US" sz="4000" b="1" dirty="0">
                <a:solidFill>
                  <a:srgbClr val="C7380B"/>
                </a:solidFill>
              </a:rPr>
              <a:t>6. HPV VACCINE IS SAFE</a:t>
            </a:r>
          </a:p>
        </p:txBody>
      </p:sp>
      <p:sp>
        <p:nvSpPr>
          <p:cNvPr id="3" name="Content Placeholder 2"/>
          <p:cNvSpPr txBox="1">
            <a:spLocks/>
          </p:cNvSpPr>
          <p:nvPr/>
        </p:nvSpPr>
        <p:spPr>
          <a:xfrm>
            <a:off x="457200" y="1726744"/>
            <a:ext cx="8229600" cy="4300155"/>
          </a:xfrm>
          <a:prstGeom prst="rect">
            <a:avLst/>
          </a:prstGeom>
        </p:spPr>
        <p:txBody>
          <a:bodyPr vert="horz" lIns="91440" tIns="45720" rIns="91440" bIns="45720" rtlCol="0">
            <a:normAutofit/>
          </a:bodyPr>
          <a:lstStyle>
            <a:defPPr>
              <a:defRPr lang="en-US"/>
            </a:defPPr>
            <a:lvl1pPr marL="342900" indent="-342900">
              <a:spcBef>
                <a:spcPts val="1200"/>
              </a:spcBef>
              <a:buFont typeface="Arial"/>
              <a:buChar char="•"/>
              <a:defRPr sz="3600"/>
            </a:lvl1pPr>
            <a:lvl2pPr marL="742950" lvl="1" indent="-285750">
              <a:spcBef>
                <a:spcPct val="20000"/>
              </a:spcBef>
              <a:buFont typeface="Arial"/>
              <a:buChar char="–"/>
              <a:defRPr sz="2800"/>
            </a:lvl2pPr>
            <a:lvl3pPr marL="1143000" indent="-228600">
              <a:spcBef>
                <a:spcPct val="20000"/>
              </a:spcBef>
              <a:buFont typeface="Arial"/>
              <a:buChar char="•"/>
              <a:defRPr sz="2400"/>
            </a:lvl3pPr>
            <a:lvl4pPr marL="1600200" indent="-228600">
              <a:spcBef>
                <a:spcPct val="20000"/>
              </a:spcBef>
              <a:buFont typeface="Arial"/>
              <a:buChar char="–"/>
              <a:defRPr sz="2000"/>
            </a:lvl4pPr>
            <a:lvl5pPr marL="2057400" indent="-228600">
              <a:spcBef>
                <a:spcPct val="20000"/>
              </a:spcBef>
              <a:buFont typeface="Arial"/>
              <a:buChar char="»"/>
              <a:defRPr sz="2000"/>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pPr marL="0" lvl="1" indent="0">
              <a:buNone/>
            </a:pPr>
            <a:r>
              <a:rPr lang="en-US" sz="3200" dirty="0" smtClean="0">
                <a:solidFill>
                  <a:srgbClr val="00B0F0"/>
                </a:solidFill>
              </a:rPr>
              <a:t>Extensive safety testing</a:t>
            </a:r>
          </a:p>
          <a:p>
            <a:pPr lvl="1"/>
            <a:r>
              <a:rPr lang="en-US" sz="2400" dirty="0" smtClean="0"/>
              <a:t>No </a:t>
            </a:r>
            <a:r>
              <a:rPr lang="en-US" sz="2400" dirty="0"/>
              <a:t>serious sides effects cause by HPV vaccine</a:t>
            </a:r>
          </a:p>
          <a:p>
            <a:pPr lvl="1"/>
            <a:r>
              <a:rPr lang="en-US" sz="2400" dirty="0"/>
              <a:t>HPV vaccine safety similar to meningococcal and Tdap vaccine </a:t>
            </a:r>
            <a:r>
              <a:rPr lang="en-US" sz="2400" dirty="0" smtClean="0"/>
              <a:t>safety</a:t>
            </a:r>
          </a:p>
          <a:p>
            <a:pPr marL="0" indent="0">
              <a:buNone/>
            </a:pPr>
            <a:r>
              <a:rPr lang="en-US" sz="3200" dirty="0">
                <a:solidFill>
                  <a:srgbClr val="00B0F0"/>
                </a:solidFill>
              </a:rPr>
              <a:t>Most </a:t>
            </a:r>
            <a:r>
              <a:rPr lang="en-US" sz="3200" dirty="0" smtClean="0">
                <a:solidFill>
                  <a:srgbClr val="00B0F0"/>
                </a:solidFill>
              </a:rPr>
              <a:t>HPV vaccine side </a:t>
            </a:r>
            <a:r>
              <a:rPr lang="en-US" sz="3200" dirty="0">
                <a:solidFill>
                  <a:srgbClr val="00B0F0"/>
                </a:solidFill>
              </a:rPr>
              <a:t>effects are </a:t>
            </a:r>
            <a:r>
              <a:rPr lang="en-US" sz="3200" dirty="0" smtClean="0">
                <a:solidFill>
                  <a:srgbClr val="00B0F0"/>
                </a:solidFill>
              </a:rPr>
              <a:t>mild</a:t>
            </a:r>
          </a:p>
          <a:p>
            <a:pPr lvl="1"/>
            <a:r>
              <a:rPr lang="en-US" sz="2400" dirty="0"/>
              <a:t>Most common side effects are </a:t>
            </a:r>
            <a:r>
              <a:rPr lang="en-US" sz="2400" dirty="0" smtClean="0"/>
              <a:t>pain and redness</a:t>
            </a:r>
            <a:endParaRPr lang="en-US" sz="2400" dirty="0"/>
          </a:p>
          <a:p>
            <a:pPr lvl="1"/>
            <a:r>
              <a:rPr lang="en-US" sz="2400" dirty="0" smtClean="0"/>
              <a:t>Sitting during and for 15 minutes after any shot reduces fainting that can cause injury</a:t>
            </a:r>
            <a:endParaRPr lang="en-US" sz="2400" dirty="0"/>
          </a:p>
          <a:p>
            <a:pPr marL="0" indent="0">
              <a:buNone/>
            </a:pPr>
            <a:endParaRPr lang="en-US" dirty="0" smtClean="0"/>
          </a:p>
          <a:p>
            <a:pPr lvl="1"/>
            <a:endParaRPr lang="en-US" dirty="0"/>
          </a:p>
        </p:txBody>
      </p:sp>
    </p:spTree>
    <p:extLst>
      <p:ext uri="{BB962C8B-B14F-4D97-AF65-F5344CB8AC3E}">
        <p14:creationId xmlns:p14="http://schemas.microsoft.com/office/powerpoint/2010/main" val="76307533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9749"/>
            <a:ext cx="8229600" cy="898703"/>
          </a:xfrm>
        </p:spPr>
        <p:txBody>
          <a:bodyPr vert="horz" lIns="91440" tIns="45720" rIns="91440" bIns="45720" rtlCol="0" anchor="ctr">
            <a:normAutofit fontScale="90000"/>
          </a:bodyPr>
          <a:lstStyle/>
          <a:p>
            <a:pPr defTabSz="914400"/>
            <a:r>
              <a:rPr lang="en-US" b="1" dirty="0">
                <a:solidFill>
                  <a:srgbClr val="C7380B"/>
                </a:solidFill>
              </a:rPr>
              <a:t>5. HPV VACCINE </a:t>
            </a:r>
            <a:r>
              <a:rPr lang="en-US" b="1" dirty="0" smtClean="0">
                <a:solidFill>
                  <a:srgbClr val="C7380B"/>
                </a:solidFill>
              </a:rPr>
              <a:t>WORKS AND </a:t>
            </a:r>
            <a:r>
              <a:rPr lang="en-US" b="1" dirty="0">
                <a:solidFill>
                  <a:srgbClr val="C7380B"/>
                </a:solidFill>
              </a:rPr>
              <a:t>IT LASTS</a:t>
            </a:r>
          </a:p>
        </p:txBody>
      </p:sp>
      <p:pic>
        <p:nvPicPr>
          <p:cNvPr id="6" name="Picture 5"/>
          <p:cNvPicPr>
            <a:picLocks noChangeAspect="1"/>
          </p:cNvPicPr>
          <p:nvPr/>
        </p:nvPicPr>
        <p:blipFill>
          <a:blip r:embed="rId3"/>
          <a:stretch>
            <a:fillRect/>
          </a:stretch>
        </p:blipFill>
        <p:spPr>
          <a:xfrm>
            <a:off x="1154760" y="1724024"/>
            <a:ext cx="6834480" cy="4105275"/>
          </a:xfrm>
          <a:prstGeom prst="rect">
            <a:avLst/>
          </a:prstGeom>
        </p:spPr>
      </p:pic>
    </p:spTree>
    <p:extLst>
      <p:ext uri="{BB962C8B-B14F-4D97-AF65-F5344CB8AC3E}">
        <p14:creationId xmlns:p14="http://schemas.microsoft.com/office/powerpoint/2010/main" val="9692472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762000"/>
            <a:ext cx="8229600" cy="114300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b="1" kern="1200">
                <a:solidFill>
                  <a:srgbClr val="C7380B"/>
                </a:solidFill>
                <a:latin typeface="+mj-lt"/>
                <a:ea typeface="+mj-ea"/>
                <a:cs typeface="+mj-cs"/>
              </a:defRPr>
            </a:lvl1pPr>
          </a:lstStyle>
          <a:p>
            <a:r>
              <a:rPr lang="en-US" dirty="0"/>
              <a:t>4</a:t>
            </a:r>
            <a:r>
              <a:rPr lang="en-US" dirty="0" smtClean="0"/>
              <a:t>. HPV VACCINE SHOULD BE GIVEN WITH THE OTHER PRETEEN VACCINES</a:t>
            </a:r>
            <a:endParaRPr lang="en-US" dirty="0"/>
          </a:p>
        </p:txBody>
      </p:sp>
      <p:pic>
        <p:nvPicPr>
          <p:cNvPr id="6" name="Picture 5"/>
          <p:cNvPicPr>
            <a:picLocks noChangeAspect="1"/>
          </p:cNvPicPr>
          <p:nvPr/>
        </p:nvPicPr>
        <p:blipFill>
          <a:blip r:embed="rId3"/>
          <a:stretch>
            <a:fillRect/>
          </a:stretch>
        </p:blipFill>
        <p:spPr>
          <a:xfrm>
            <a:off x="567645" y="2490787"/>
            <a:ext cx="8119155" cy="3160713"/>
          </a:xfrm>
          <a:prstGeom prst="rect">
            <a:avLst/>
          </a:prstGeom>
        </p:spPr>
      </p:pic>
    </p:spTree>
    <p:extLst>
      <p:ext uri="{BB962C8B-B14F-4D97-AF65-F5344CB8AC3E}">
        <p14:creationId xmlns:p14="http://schemas.microsoft.com/office/powerpoint/2010/main" val="392364944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521974B-B41E-4700-AFB5-D664FA1B5984}"/>
</file>

<file path=customXml/itemProps2.xml><?xml version="1.0" encoding="utf-8"?>
<ds:datastoreItem xmlns:ds="http://schemas.openxmlformats.org/officeDocument/2006/customXml" ds:itemID="{29D1310B-F311-4B1D-92B8-E9E1201EEB2F}"/>
</file>

<file path=customXml/itemProps3.xml><?xml version="1.0" encoding="utf-8"?>
<ds:datastoreItem xmlns:ds="http://schemas.openxmlformats.org/officeDocument/2006/customXml" ds:itemID="{29372A72-FADA-48D5-B98F-C2E71323C82E}"/>
</file>

<file path=docProps/app.xml><?xml version="1.0" encoding="utf-8"?>
<Properties xmlns="http://schemas.openxmlformats.org/officeDocument/2006/extended-properties" xmlns:vt="http://schemas.openxmlformats.org/officeDocument/2006/docPropsVTypes">
  <TotalTime>1612</TotalTime>
  <Words>1181</Words>
  <Application>Microsoft Office PowerPoint</Application>
  <PresentationFormat>On-screen Show (4:3)</PresentationFormat>
  <Paragraphs>102</Paragraphs>
  <Slides>13</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ＭＳ 明朝</vt:lpstr>
      <vt:lpstr>Arial</vt:lpstr>
      <vt:lpstr>Calibri</vt:lpstr>
      <vt:lpstr>Cambria</vt:lpstr>
      <vt:lpstr>Myriad Pro</vt:lpstr>
      <vt:lpstr>Times New Roman</vt:lpstr>
      <vt:lpstr>Office Theme</vt:lpstr>
      <vt:lpstr>PowerPoint Presentation</vt:lpstr>
      <vt:lpstr>10 THINGS TO KNOW ABOUT HPV:</vt:lpstr>
      <vt:lpstr>10. HPV INFECTION IS COMMON</vt:lpstr>
      <vt:lpstr>Every year in the United States 31,500 people are diagnosed with a cancer caused by HPV</vt:lpstr>
      <vt:lpstr>8. PREVENTING CANCER  IS BETTER THAN TREATING IT</vt:lpstr>
      <vt:lpstr>7. HPV VACCINE IS CANCER PREVENTION</vt:lpstr>
      <vt:lpstr>6. HPV VACCINE IS SAFE</vt:lpstr>
      <vt:lpstr>5. HPV VACCINE WORKS AND IT LASTS</vt:lpstr>
      <vt:lpstr>PowerPoint Presentation</vt:lpstr>
      <vt:lpstr>3. HPV VACCINATION IS BEST  AT AGES 11 OR 12 YEARS</vt:lpstr>
      <vt:lpstr>2. HPV VACCINATION  IS EVEN EASIER THAN BEFORE </vt:lpstr>
      <vt:lpstr>1. MOST PARENTS CHOOSE HPV VACCINATION FOR THEIR CHILDREN</vt:lpstr>
      <vt:lpstr>Add contact info</vt:lpstr>
    </vt:vector>
  </TitlesOfParts>
  <Company>Hager Sharp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Natalya Maltseva</dc:creator>
  <cp:lastModifiedBy>Roark, Jill (CDC/OID/NCIRD)</cp:lastModifiedBy>
  <cp:revision>150</cp:revision>
  <cp:lastPrinted>2015-04-22T14:27:24Z</cp:lastPrinted>
  <dcterms:created xsi:type="dcterms:W3CDTF">2015-04-17T16:08:27Z</dcterms:created>
  <dcterms:modified xsi:type="dcterms:W3CDTF">2017-10-10T19:17:27Z</dcterms:modified>
</cp:coreProperties>
</file>